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60" r:id="rId6"/>
    <p:sldId id="261" r:id="rId7"/>
    <p:sldId id="262" r:id="rId8"/>
    <p:sldId id="259" r:id="rId9"/>
    <p:sldId id="264" r:id="rId10"/>
    <p:sldId id="265" r:id="rId11"/>
    <p:sldId id="270" r:id="rId12"/>
    <p:sldId id="271" r:id="rId13"/>
    <p:sldId id="266" r:id="rId14"/>
    <p:sldId id="268" r:id="rId15"/>
    <p:sldId id="269" r:id="rId16"/>
    <p:sldId id="267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944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8313" y="27809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Эффективное поведение в конфликте </a:t>
            </a:r>
            <a:br>
              <a:rPr lang="ru-RU" dirty="0" smtClean="0"/>
            </a:br>
            <a:r>
              <a:rPr lang="ru-RU" sz="3600" smtClean="0">
                <a:solidFill>
                  <a:srgbClr val="FF0000"/>
                </a:solidFill>
              </a:rPr>
              <a:t>Занятие 1. </a:t>
            </a:r>
            <a:r>
              <a:rPr lang="ru-RU" sz="3600" dirty="0" smtClean="0">
                <a:solidFill>
                  <a:srgbClr val="FF0000"/>
                </a:solidFill>
              </a:rPr>
              <a:t>«Конфликт: хорошо или плохо?»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653136"/>
            <a:ext cx="6400800" cy="1345704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Центр педагогической диагностики и консультирования детей и подростков г. Сочи</a:t>
            </a:r>
          </a:p>
          <a:p>
            <a:r>
              <a:rPr lang="ru-RU" dirty="0" smtClean="0"/>
              <a:t>Автор: Попандопуло Ольга Петровна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2525266" cy="167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66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42397"/>
            <a:ext cx="6192688" cy="5815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85197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Тест Томаса</a:t>
            </a:r>
            <a:endParaRPr lang="ru-RU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5195296"/>
              </p:ext>
            </p:extLst>
          </p:nvPr>
        </p:nvGraphicFramePr>
        <p:xfrm>
          <a:off x="2627784" y="1772816"/>
          <a:ext cx="4752529" cy="374441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063778"/>
                <a:gridCol w="1232867"/>
                <a:gridCol w="1232867"/>
                <a:gridCol w="1223017"/>
              </a:tblGrid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9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П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И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</a:rPr>
                        <a:t>11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4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</a:rPr>
                        <a:t>12</a:t>
                      </a:r>
                      <a:endParaRPr lang="ru-RU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</a:rPr>
                        <a:t>К</a:t>
                      </a:r>
                      <a:endParaRPr lang="ru-RU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879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08" y="260648"/>
            <a:ext cx="8434748" cy="660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60648"/>
            <a:ext cx="7488832" cy="6480720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5100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</a:rPr>
              <a:t>1.  </a:t>
            </a:r>
            <a:r>
              <a:rPr lang="ru-RU" sz="51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</a:rPr>
              <a:t>Я стремлюсь оправдать ожидания других</a:t>
            </a:r>
            <a:endParaRPr lang="ru-RU" sz="3800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  <a:ea typeface="Times New Roman"/>
            </a:endParaRPr>
          </a:p>
          <a:p>
            <a:pPr marL="0" indent="0" algn="just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51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</a:rPr>
              <a:t>2.  Я пытаюсь избежать быть втянутым в неприятности, без нужды не обостряю отношения</a:t>
            </a:r>
            <a:endParaRPr lang="ru-RU" sz="3800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  <a:ea typeface="Times New Roman"/>
            </a:endParaRPr>
          </a:p>
          <a:p>
            <a:pPr marL="0" indent="0" algn="just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51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</a:rPr>
              <a:t>3.  Я стараюсь изучить проблему со всех сторон и найти приемлемое для всех решение</a:t>
            </a:r>
            <a:endParaRPr lang="ru-RU" sz="3800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  <a:ea typeface="Times New Roman"/>
            </a:endParaRPr>
          </a:p>
          <a:p>
            <a:pPr marL="0" indent="0" algn="just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51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</a:rPr>
              <a:t>4.  В споре я стремлюсь показать свою правоту          </a:t>
            </a:r>
            <a:endParaRPr lang="ru-RU" sz="3800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  <a:ea typeface="Times New Roman"/>
            </a:endParaRPr>
          </a:p>
          <a:p>
            <a:pPr marL="0" indent="0" algn="just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51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</a:rPr>
              <a:t>5. Я приспосабливаюсь к требованиям и желаниям других</a:t>
            </a:r>
            <a:endParaRPr lang="ru-RU" sz="3800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  <a:ea typeface="Times New Roman"/>
            </a:endParaRPr>
          </a:p>
          <a:p>
            <a:pPr marL="0" indent="0" algn="just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51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</a:rPr>
              <a:t>6. Я избегаю споров</a:t>
            </a:r>
            <a:endParaRPr lang="ru-RU" sz="3800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  <a:ea typeface="Times New Roman"/>
            </a:endParaRP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ru-RU" sz="3600" b="1" dirty="0"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283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08" y="260648"/>
            <a:ext cx="8434748" cy="660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60648"/>
            <a:ext cx="7632848" cy="648072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</a:rPr>
              <a:t>7</a:t>
            </a:r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</a:rPr>
              <a:t>.  В решении проблем я обмениваюсь информацией с другими 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  <a:ea typeface="Times New Roman"/>
            </a:endParaRPr>
          </a:p>
          <a:p>
            <a:pPr marL="0" indent="0" algn="just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</a:rPr>
              <a:t>8.  Я настойчиво отстаиваю свою позицию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  <a:ea typeface="Times New Roman"/>
            </a:endParaRPr>
          </a:p>
          <a:p>
            <a:pPr marL="0" indent="0" algn="just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</a:rPr>
              <a:t>9. Обычно я соглашаюсь с предложениями других                 </a:t>
            </a:r>
            <a:endParaRPr lang="ru-RU" sz="3600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  <a:ea typeface="Times New Roman"/>
            </a:endParaRPr>
          </a:p>
          <a:p>
            <a:pPr marL="0" indent="0" algn="just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44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</a:rPr>
              <a:t>10. Я стараюсь держать несогласие с другими при </a:t>
            </a:r>
            <a:r>
              <a:rPr lang="ru-RU" sz="4400" dirty="0" smtClean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</a:rPr>
              <a:t>себе</a:t>
            </a:r>
          </a:p>
          <a:p>
            <a:pPr marL="0" indent="0" algn="just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45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</a:rPr>
              <a:t>11. Я стремлюсь сделать все, чтобы мы вместе пришли к оптимальному решению	</a:t>
            </a:r>
          </a:p>
          <a:p>
            <a:pPr marL="0" indent="0" algn="just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57200" algn="l"/>
              </a:tabLst>
            </a:pPr>
            <a:r>
              <a:rPr lang="ru-RU" sz="4500" dirty="0">
                <a:solidFill>
                  <a:schemeClr val="tx2">
                    <a:lumMod val="75000"/>
                  </a:schemeClr>
                </a:solidFill>
                <a:latin typeface="Monotype Corsiva" panose="03010101010201010101" pitchFamily="66" charset="0"/>
                <a:ea typeface="Times New Roman"/>
              </a:rPr>
              <a:t>12.  Я твердо придерживаюсь своей линии в решении проблемы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57200" algn="l"/>
              </a:tabLst>
            </a:pPr>
            <a:endParaRPr lang="ru-RU" sz="3600" b="1" dirty="0"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256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73" y="-387424"/>
            <a:ext cx="84566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Приспособление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04864"/>
            <a:ext cx="2867487" cy="2960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937346"/>
            <a:ext cx="547260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ринесение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жертву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своих интересов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ради интересов другого. Эта стратегия уместна, когда ради сохранения отношений человек готов жертвовать своей выгодой. Сохранение истинных партнерских отношений в этом случае проблематично. Эта стратегия характеризует мирного, уступчивого человека.</a:t>
            </a:r>
            <a:endParaRPr lang="ru-RU" sz="2400" dirty="0">
              <a:solidFill>
                <a:schemeClr val="bg2">
                  <a:lumMod val="25000"/>
                </a:schemeClr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4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" y="-387424"/>
            <a:ext cx="8456613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Избегание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593" y="1598712"/>
            <a:ext cx="3710615" cy="2481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221088"/>
            <a:ext cx="84244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Уход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– уклонение от принятия решений. Эта стратегия используется, когда цена вопроса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невелика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или нужна пауза для принятия решения. Хотя при этом сохраняются отношения, ни одна из сторон не получает преимущества, конфликт не разрешен, а только притушен. Чаще всего стратегию «избегания» используют люди,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 уверенные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себе. </a:t>
            </a:r>
            <a:endParaRPr lang="ru-RU" sz="1100" dirty="0">
              <a:solidFill>
                <a:schemeClr val="bg2">
                  <a:lumMod val="25000"/>
                </a:schemeClr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73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35" y="-171400"/>
            <a:ext cx="8456613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Сотрудничество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4270"/>
            <a:ext cx="300928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848" y="2179638"/>
            <a:ext cx="53285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отрудничество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– поиск решения, устраивающего обе стороны. Эта стратегия является самой эффективной, потому что в этом случае выигрывают обе стороны. Этой стратегии обычно придерживаются сильные, зрелые, уверенные в себе люди. Стратегия укрепляет отношения и дает взаимные выгоды.</a:t>
            </a:r>
            <a:endParaRPr lang="ru-RU" sz="2000" dirty="0">
              <a:solidFill>
                <a:schemeClr val="bg2">
                  <a:lumMod val="25000"/>
                </a:schemeClr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13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171400"/>
            <a:ext cx="6440389" cy="174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Конкуренция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202" y="1599932"/>
            <a:ext cx="3868052" cy="2603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3874" y="4223117"/>
            <a:ext cx="84249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ru-RU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Конкуренция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, или</a:t>
            </a:r>
            <a:r>
              <a:rPr lang="ru-RU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 соперничество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– стремление добиться преимуществ за счет  другого. Эта стратегия оправдана в критических ситуациях, когда решаются жизненные вопросы, а также в том случае, если вас используют в своих интересах. Выигрывает тот, кто сильней. Цена победы – разрыв отношений, страдания проигравшего. Чаще всего эту стратегию используют люди, уверенные в себе, агрессивные, амбициозные.</a:t>
            </a:r>
            <a:endParaRPr lang="ru-RU" sz="1050" dirty="0"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0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15616" y="836712"/>
            <a:ext cx="7499176" cy="547260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457200" algn="l"/>
                <a:tab pos="914400" algn="l"/>
              </a:tabLst>
            </a:pPr>
            <a:r>
              <a:rPr lang="ru-RU" sz="3800" dirty="0">
                <a:latin typeface="Times New Roman"/>
                <a:ea typeface="Times New Roman"/>
              </a:rPr>
              <a:t>При </a:t>
            </a:r>
            <a:r>
              <a:rPr lang="ru-RU" sz="3800" dirty="0">
                <a:solidFill>
                  <a:srgbClr val="C00000"/>
                </a:solidFill>
                <a:latin typeface="Times New Roman"/>
                <a:ea typeface="Times New Roman"/>
              </a:rPr>
              <a:t>избегании </a:t>
            </a:r>
            <a:r>
              <a:rPr lang="ru-RU" sz="3800" dirty="0">
                <a:latin typeface="Times New Roman"/>
                <a:ea typeface="Times New Roman"/>
              </a:rPr>
              <a:t>ни одна из сторон не достигает успеха. При </a:t>
            </a:r>
            <a:r>
              <a:rPr lang="ru-RU" sz="3800" dirty="0">
                <a:solidFill>
                  <a:srgbClr val="C00000"/>
                </a:solidFill>
                <a:latin typeface="Times New Roman"/>
                <a:ea typeface="Times New Roman"/>
              </a:rPr>
              <a:t>соперничестве</a:t>
            </a:r>
            <a:r>
              <a:rPr lang="ru-RU" sz="3800" dirty="0">
                <a:latin typeface="Times New Roman"/>
                <a:ea typeface="Times New Roman"/>
              </a:rPr>
              <a:t> и </a:t>
            </a:r>
            <a:r>
              <a:rPr lang="ru-RU" sz="3800" dirty="0">
                <a:solidFill>
                  <a:srgbClr val="C00000"/>
                </a:solidFill>
                <a:latin typeface="Times New Roman"/>
                <a:ea typeface="Times New Roman"/>
              </a:rPr>
              <a:t>приспособлении</a:t>
            </a:r>
            <a:r>
              <a:rPr lang="ru-RU" sz="3800" dirty="0">
                <a:latin typeface="Times New Roman"/>
                <a:ea typeface="Times New Roman"/>
              </a:rPr>
              <a:t> одна сторона оказывается в выигрыше, а другая проигрывает. И только при </a:t>
            </a:r>
            <a:r>
              <a:rPr lang="ru-RU" sz="38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сотрудничестве</a:t>
            </a:r>
            <a:r>
              <a:rPr lang="ru-RU" sz="3800" dirty="0">
                <a:latin typeface="Times New Roman"/>
                <a:ea typeface="Times New Roman"/>
              </a:rPr>
              <a:t>  в выигрыше оказываются обе стороны.</a:t>
            </a:r>
            <a:endParaRPr lang="ru-RU" sz="33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187950"/>
            <a:ext cx="2554287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44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57113"/>
            <a:ext cx="3054350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206" y="807703"/>
            <a:ext cx="3683260" cy="1066130"/>
          </a:xfrm>
        </p:spPr>
        <p:txBody>
          <a:bodyPr>
            <a:normAutofit/>
          </a:bodyPr>
          <a:lstStyle/>
          <a:p>
            <a:pPr algn="r"/>
            <a:r>
              <a:rPr lang="ru-RU" sz="4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Знакомство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47" y="4584670"/>
            <a:ext cx="2542318" cy="194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5556" y="1340768"/>
            <a:ext cx="2550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latin typeface="Cambria" panose="02040503050406030204" pitchFamily="18" charset="0"/>
              </a:rPr>
              <a:t>Имя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163" y="4149080"/>
            <a:ext cx="3054350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365" y="2057593"/>
            <a:ext cx="3054350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8943" y="2880826"/>
            <a:ext cx="2172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latin typeface="Cambria" panose="02040503050406030204" pitchFamily="18" charset="0"/>
              </a:rPr>
              <a:t>Класс </a:t>
            </a:r>
            <a:endParaRPr lang="ru-RU" sz="3200" i="1" dirty="0"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0715" y="4653136"/>
            <a:ext cx="2001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Cambria" panose="02040503050406030204" pitchFamily="18" charset="0"/>
              </a:rPr>
              <a:t>Главное    о себе</a:t>
            </a:r>
            <a:endParaRPr lang="ru-RU" sz="2800" i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09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Не перебиваем друг друга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Не смеемся над мнением другого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Не пользуемся телефонами</a:t>
            </a:r>
            <a:endParaRPr lang="ru-RU" sz="3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Правила </a:t>
            </a:r>
            <a:endParaRPr lang="ru-RU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0" r="9217" b="11793"/>
          <a:stretch/>
        </p:blipFill>
        <p:spPr bwMode="auto">
          <a:xfrm>
            <a:off x="1043608" y="3861048"/>
            <a:ext cx="1694309" cy="194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683568" y="4149080"/>
            <a:ext cx="2664296" cy="18002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683568" y="4149080"/>
            <a:ext cx="2664296" cy="201622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25255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25255"/>
            <a:ext cx="2719387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92089">
            <a:off x="3625961" y="4225255"/>
            <a:ext cx="2719387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166382"/>
            <a:ext cx="1708892" cy="162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47665"/>
            <a:ext cx="1492868" cy="177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74795">
            <a:off x="6946342" y="3945492"/>
            <a:ext cx="1627903" cy="1936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84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548"/>
            <a:ext cx="9144000" cy="6991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7704855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 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49080"/>
            <a:ext cx="3816424" cy="2531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1412776"/>
            <a:ext cx="734481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Что такое конфликт? 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Какие ассоциации у вас возникают с этим словом?</a:t>
            </a:r>
          </a:p>
          <a:p>
            <a:endParaRPr lang="ru-RU" dirty="0"/>
          </a:p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 – отсутствие согласия между двумя или более сторонами.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1476">
            <a:off x="379173" y="4255948"/>
            <a:ext cx="2345102" cy="191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20027175">
            <a:off x="539552" y="4653136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Конфликт: хорошо или плохо?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05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6"/>
            <a:ext cx="9144000" cy="683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Немного истории…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398534"/>
            <a:ext cx="69847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Античность </a:t>
            </a:r>
          </a:p>
          <a:p>
            <a:r>
              <a:rPr lang="ru-RU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древнейшие времена считалось, что конфликты случаются из-за невоспитанности простого народа (китайский мыслитель Конфуций). </a:t>
            </a:r>
          </a:p>
          <a:p>
            <a:endParaRPr lang="ru-RU" dirty="0" smtClean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42193"/>
            <a:ext cx="1584176" cy="2112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430086"/>
            <a:ext cx="2211969" cy="3193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75856" y="3789040"/>
            <a:ext cx="50405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Греческий философ </a:t>
            </a: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Гераклит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считал, что несогласие приводит к улучшению взаимоотношений, одобрял войну. </a:t>
            </a:r>
          </a:p>
        </p:txBody>
      </p:sp>
    </p:spTree>
    <p:extLst>
      <p:ext uri="{BB962C8B-B14F-4D97-AF65-F5344CB8AC3E}">
        <p14:creationId xmlns:p14="http://schemas.microsoft.com/office/powerpoint/2010/main" val="362613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" y="-118498"/>
            <a:ext cx="9296733" cy="723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Немного истории…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398534"/>
            <a:ext cx="59766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Средние века </a:t>
            </a: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эти времена конфликты носили религиозный характер. Представители церкви преследовали людей, несогласных с их религией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.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14192" y="3899197"/>
            <a:ext cx="471601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эпоху Возрождения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мыслители верили в силу человека, его разум, гармонию, способность преодолеть общественные конфликты. 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71" y="1196752"/>
            <a:ext cx="2618473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91" y="4077072"/>
            <a:ext cx="3180353" cy="23852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44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-57150"/>
            <a:ext cx="894715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Немного истории… </a:t>
            </a:r>
            <a:endParaRPr lang="ru-RU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398534"/>
            <a:ext cx="59766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Новое время и эпоху Просвещения </a:t>
            </a:r>
            <a:endParaRPr lang="ru-RU" sz="2800" i="1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появилось много конфликтов внутри стран, революции, гражданские войны. Время характеризуется как «война всех против всех».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0425" y="3658175"/>
            <a:ext cx="404152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19-20 века –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зарождение психологии и </a:t>
            </a:r>
            <a:r>
              <a:rPr lang="ru-RU" sz="2400" dirty="0" err="1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конфликтологии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как отдельной науки. Решение конфликтов приобрело научное обоснование. </a:t>
            </a:r>
            <a:endParaRPr lang="ru-RU" sz="2400" dirty="0">
              <a:solidFill>
                <a:schemeClr val="bg2">
                  <a:lumMod val="25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667" y="1596727"/>
            <a:ext cx="2632771" cy="1833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89" y="3829969"/>
            <a:ext cx="2009775" cy="2266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026" y="4451100"/>
            <a:ext cx="1526958" cy="2290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3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404665"/>
            <a:ext cx="7571184" cy="2016224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Приведите примеры, как конфликт может повлиять на </a:t>
            </a: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наши отношения и </a:t>
            </a:r>
            <a:r>
              <a:rPr lang="ru-RU" sz="3600" dirty="0">
                <a:solidFill>
                  <a:schemeClr val="bg2">
                    <a:lumMod val="2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жизнь.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276" y="2240066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27796"/>
            <a:ext cx="2898060" cy="2843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29878"/>
            <a:ext cx="3129710" cy="2082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57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1"/>
            <a:ext cx="9144000" cy="704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19" y="620688"/>
            <a:ext cx="469239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1115" y="1052736"/>
            <a:ext cx="3552998" cy="208823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Каким способом можно </a:t>
            </a:r>
            <a:r>
              <a:rPr lang="ru-RU" smtClean="0">
                <a:solidFill>
                  <a:schemeClr val="bg2">
                    <a:lumMod val="1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решать конфликты?</a:t>
            </a:r>
            <a:endParaRPr lang="ru-RU" dirty="0" smtClean="0">
              <a:solidFill>
                <a:schemeClr val="bg2">
                  <a:lumMod val="1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3811116" cy="31251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320" y="4149079"/>
            <a:ext cx="2277616" cy="2391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352" y="3525088"/>
            <a:ext cx="3562524" cy="3156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558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5779</TotalTime>
  <Words>587</Words>
  <Application>Microsoft Office PowerPoint</Application>
  <PresentationFormat>Экран (4:3)</PresentationFormat>
  <Paragraphs>72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Эффективное поведение в конфликте  Занятие 1. «Конфликт: хорошо или плохо?»</vt:lpstr>
      <vt:lpstr>Знакомство </vt:lpstr>
      <vt:lpstr>Правила </vt:lpstr>
      <vt:lpstr>Конфликт </vt:lpstr>
      <vt:lpstr>Немного истории… </vt:lpstr>
      <vt:lpstr>Немного истории… </vt:lpstr>
      <vt:lpstr>Немного истории… </vt:lpstr>
      <vt:lpstr>Презентация PowerPoint</vt:lpstr>
      <vt:lpstr>Презентация PowerPoint</vt:lpstr>
      <vt:lpstr>Тест Томаса</vt:lpstr>
      <vt:lpstr>Презентация PowerPoint</vt:lpstr>
      <vt:lpstr>Презентация PowerPoint</vt:lpstr>
      <vt:lpstr>Приспособление </vt:lpstr>
      <vt:lpstr>Избегание</vt:lpstr>
      <vt:lpstr>Сотрудничество</vt:lpstr>
      <vt:lpstr>Конкуренция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Эффективное поведение в конфликте</dc:title>
  <dc:creator>Администратор</dc:creator>
  <cp:lastModifiedBy>DNA7 X86</cp:lastModifiedBy>
  <cp:revision>64</cp:revision>
  <dcterms:created xsi:type="dcterms:W3CDTF">2015-02-16T07:45:38Z</dcterms:created>
  <dcterms:modified xsi:type="dcterms:W3CDTF">2017-11-03T12:21:13Z</dcterms:modified>
</cp:coreProperties>
</file>