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6" r:id="rId3"/>
    <p:sldId id="304" r:id="rId4"/>
    <p:sldId id="305" r:id="rId5"/>
    <p:sldId id="268" r:id="rId6"/>
    <p:sldId id="269" r:id="rId7"/>
    <p:sldId id="267" r:id="rId8"/>
    <p:sldId id="272" r:id="rId9"/>
    <p:sldId id="277" r:id="rId10"/>
    <p:sldId id="274" r:id="rId11"/>
    <p:sldId id="275" r:id="rId12"/>
    <p:sldId id="276" r:id="rId13"/>
    <p:sldId id="279" r:id="rId14"/>
    <p:sldId id="294" r:id="rId15"/>
    <p:sldId id="278" r:id="rId16"/>
    <p:sldId id="280" r:id="rId17"/>
    <p:sldId id="295" r:id="rId18"/>
    <p:sldId id="281" r:id="rId19"/>
    <p:sldId id="282" r:id="rId20"/>
    <p:sldId id="283" r:id="rId21"/>
    <p:sldId id="296" r:id="rId22"/>
    <p:sldId id="297" r:id="rId23"/>
    <p:sldId id="298" r:id="rId24"/>
    <p:sldId id="299" r:id="rId25"/>
    <p:sldId id="300" r:id="rId26"/>
    <p:sldId id="301" r:id="rId27"/>
    <p:sldId id="30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6D4AF-5802-4704-AC16-DE91455C8FB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FF971-6B32-4C72-9A25-EA2C2248A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9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предотвратить конфликт, цепочку необходимо</a:t>
            </a:r>
            <a:r>
              <a:rPr lang="ru-RU" baseline="0" dirty="0" smtClean="0"/>
              <a:t> разорвать.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FF971-6B32-4C72-9A25-EA2C2248AD5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3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084;&#1086;&#1089;&#1090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313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Эффективное поведение в конфликте</a:t>
            </a:r>
            <a:br>
              <a:rPr lang="ru-RU" dirty="0" smtClean="0"/>
            </a:br>
            <a:r>
              <a:rPr lang="ru-RU" sz="4000" dirty="0" smtClean="0">
                <a:solidFill>
                  <a:srgbClr val="FF0000"/>
                </a:solidFill>
              </a:rPr>
              <a:t>Занятие 2. Внимание: </a:t>
            </a:r>
            <a:r>
              <a:rPr lang="ru-RU" sz="4000" dirty="0" err="1" smtClean="0">
                <a:solidFill>
                  <a:srgbClr val="FF0000"/>
                </a:solidFill>
              </a:rPr>
              <a:t>конфликтоген</a:t>
            </a:r>
            <a:r>
              <a:rPr lang="ru-RU" sz="4000" smtClean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3457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Центр педагогической диагностики и консультирования детей и подростков г. Сочи</a:t>
            </a:r>
            <a:endParaRPr lang="en-US" dirty="0" smtClean="0"/>
          </a:p>
          <a:p>
            <a:r>
              <a:rPr lang="ru-RU" dirty="0" smtClean="0"/>
              <a:t>Автор: Попандопуло </a:t>
            </a:r>
            <a:r>
              <a:rPr lang="ru-RU" smtClean="0"/>
              <a:t>Ольга Петровна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525266" cy="16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Конфликтогены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352" y="1387589"/>
            <a:ext cx="8229600" cy="39170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Конфликтогенами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(«способствующие  конфликту») мы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называем слова, действия (или бездействие), </a:t>
            </a:r>
            <a:r>
              <a:rPr lang="ru-RU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могущие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привести к конфликту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042791"/>
            <a:ext cx="4184943" cy="2641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Эскалация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- закономерность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в наш адрес мы стараемся ответить более сильным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конфликтогеном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часто максимально сильным среди всех возможных.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77" y="3789040"/>
            <a:ext cx="38163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8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5482952" cy="86895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Закономерность   эскалации </a:t>
            </a:r>
            <a:r>
              <a:rPr lang="ru-RU" sz="3200" b="1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конфликтогенов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07524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Получив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свой адрес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конфликтоген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пострадавший хочет компенсировать свой психологический проигрыш, поэтому испытывает желание избавиться от возникшего раздражения, ответив обидой на обиду. При этом ответ должен быть не слабее, и для уверенности он делается с "запасом".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7962"/>
            <a:ext cx="2630066" cy="1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3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Важно!</a:t>
            </a:r>
            <a:endParaRPr lang="ru-R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352" y="5004743"/>
            <a:ext cx="8229600" cy="18532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Игнорирование этой закономерности неизбежно приводит к конфликтам. </a:t>
            </a:r>
          </a:p>
          <a:p>
            <a:pPr marL="0" indent="0" algn="ctr"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02" y="1556792"/>
            <a:ext cx="41275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6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Почему это так?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Мы несовершенны: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болезненно реагируем на обиды и оскорбления, проявляем ответную агрессию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Оберегать свое достоинство – основная потребность человека.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Схема возникновения конфликтов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4009844" cy="4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4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1. Не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используйте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конфликтогены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i="1" dirty="0" smtClean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0892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619672" y="2708920"/>
            <a:ext cx="6840760" cy="30963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1619672" y="2348880"/>
            <a:ext cx="6264696" cy="34563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 Не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отвечайте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конфликтогеном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 на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i="1" dirty="0" smtClean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Если </a:t>
            </a:r>
            <a:r>
              <a:rPr lang="ru-RU" i="1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не остановитесь сейчас, то позднее сделать это будет практически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невозможно.</a:t>
            </a:r>
            <a:endParaRPr lang="ru-RU" i="1" dirty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38633"/>
            <a:ext cx="3865612" cy="231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3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3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Проявляйте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эмпатию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к собеседнику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Противоположность                        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-                             благожелательные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посылы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                            в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адрес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собеседника: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похвала,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                       комплимент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, дружеская улыбка, внимание, интерес к личности, сочувствие, уважительное отношение и т.д.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88840"/>
            <a:ext cx="2237234" cy="202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6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44000" cy="704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4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Делайте как можно больше благожелательных посылов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>
              <a:buNone/>
            </a:pP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Конфликтогены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сопровождаются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выделением в кровь адреналина,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вызывающего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агрессивность. Сильные 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конфликтогены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, вызывающие гнев, ярость, сопровождаются выделением норадреналина.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85" y="1196752"/>
            <a:ext cx="2786823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1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98072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hlinkClick r:id="rId2" action="ppaction://hlinkfile"/>
              </a:rPr>
              <a:t>Мультфильм «Мост»</a:t>
            </a:r>
            <a:endParaRPr lang="ru-RU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06742"/>
            <a:ext cx="6831178" cy="3842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4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Правила бесконфликтного общения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Благожелательные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посылы настраивают нас на комфортное, бесконфликтное общение, они сопровождаются выделением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"гормонов удовольствия" -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эндорфинов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dirty="0" smtClean="0">
              <a:solidFill>
                <a:schemeClr val="bg2">
                  <a:lumMod val="1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904">
            <a:off x="3600008" y="4149079"/>
            <a:ext cx="3744416" cy="233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3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69375341"/>
              </p:ext>
            </p:extLst>
          </p:nvPr>
        </p:nvGraphicFramePr>
        <p:xfrm>
          <a:off x="1115616" y="3501008"/>
          <a:ext cx="6624737" cy="2592289"/>
        </p:xfrm>
        <a:graphic>
          <a:graphicData uri="http://schemas.openxmlformats.org/drawingml/2006/table">
            <a:tbl>
              <a:tblPr/>
              <a:tblGrid>
                <a:gridCol w="1042092"/>
                <a:gridCol w="1116529"/>
                <a:gridCol w="1116529"/>
                <a:gridCol w="1116529"/>
                <a:gridCol w="1116529"/>
                <a:gridCol w="1116529"/>
              </a:tblGrid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8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15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29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Ф -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9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16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23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30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К 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3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10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17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24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31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Р -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4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11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18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25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32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Н -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5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19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26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33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О 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6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13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20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27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34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П - 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2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7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14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21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28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>
                          <a:effectLst/>
                          <a:latin typeface="Comic Sans MS"/>
                          <a:ea typeface="Times New Roman"/>
                        </a:rPr>
                        <a:t>35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latin typeface="Comic Sans MS"/>
                          <a:ea typeface="Times New Roman"/>
                        </a:rPr>
                        <a:t>В -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461" marR="2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08" name="Заголовок 1"/>
          <p:cNvSpPr>
            <a:spLocks noGrp="1"/>
          </p:cNvSpPr>
          <p:nvPr>
            <p:ph type="title"/>
          </p:nvPr>
        </p:nvSpPr>
        <p:spPr>
          <a:xfrm>
            <a:off x="395287" y="620101"/>
            <a:ext cx="7737315" cy="990600"/>
          </a:xfrm>
        </p:spPr>
        <p:txBody>
          <a:bodyPr>
            <a:noAutofit/>
          </a:bodyPr>
          <a:lstStyle/>
          <a:p>
            <a:pPr algn="l"/>
            <a:r>
              <a:rPr lang="ru-RU" sz="4800" dirty="0" smtClean="0"/>
              <a:t>Тест  эмоций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 smtClean="0"/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395288" y="2276475"/>
            <a:ext cx="84248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Каждый оказывался в ситуации, когда трудно сдерживать свои эмоции. Прочитайте следующие утверждения. Если вы реагируете похожим образом, обведите в бланке номер вопроса: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5780"/>
            <a:ext cx="3000992" cy="210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4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4635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smtClean="0"/>
              <a:t>Вопросы теста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4812" y="917912"/>
            <a:ext cx="79928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sz="2000" dirty="0"/>
              <a:t>. Если я разозлюсь, я могу ударить кого-нибудь</a:t>
            </a:r>
          </a:p>
          <a:p>
            <a:r>
              <a:rPr lang="ru-RU" sz="2000" dirty="0"/>
              <a:t>2. Иногда я раздражаюсь настолько, что швыряю какой-нибудь предмет</a:t>
            </a:r>
          </a:p>
          <a:p>
            <a:r>
              <a:rPr lang="ru-RU" sz="2000" dirty="0"/>
              <a:t>3. Я легко раздражаюсь, но быстро успокаиваюсь</a:t>
            </a:r>
          </a:p>
          <a:p>
            <a:r>
              <a:rPr lang="ru-RU" sz="2000" dirty="0"/>
              <a:t>4. Пока меня не попросят по-хорошему, я не выполню просьбу</a:t>
            </a:r>
          </a:p>
          <a:p>
            <a:r>
              <a:rPr lang="ru-RU" sz="2000" dirty="0"/>
              <a:t>5. Мне кажется, что судьба ко мне несправедлива</a:t>
            </a:r>
          </a:p>
          <a:p>
            <a:r>
              <a:rPr lang="ru-RU" sz="2000" dirty="0"/>
              <a:t>6. Я знаю, что люди говорят обо мне за спиной</a:t>
            </a:r>
          </a:p>
          <a:p>
            <a:r>
              <a:rPr lang="ru-RU" sz="2000" dirty="0"/>
              <a:t>7. Я не могу удержаться от спора, если со мной не согласны</a:t>
            </a:r>
          </a:p>
          <a:p>
            <a:r>
              <a:rPr lang="ru-RU" sz="2000" dirty="0"/>
              <a:t>8. Мне не раз приходилось драться</a:t>
            </a:r>
          </a:p>
          <a:p>
            <a:r>
              <a:rPr lang="ru-RU" sz="2000" dirty="0"/>
              <a:t>9. Когда я раздражаюсь, я хлопаю дверьми</a:t>
            </a:r>
          </a:p>
          <a:p>
            <a:r>
              <a:rPr lang="ru-RU" sz="2000" dirty="0"/>
              <a:t>10.Иногда люди раздражают меня просто своим присутствием</a:t>
            </a:r>
          </a:p>
          <a:p>
            <a:r>
              <a:rPr lang="ru-RU" sz="2000" dirty="0"/>
              <a:t>11. Я нарушаю законы и правила, которые мне не нравятся</a:t>
            </a:r>
          </a:p>
          <a:p>
            <a:r>
              <a:rPr lang="ru-RU" sz="2000" dirty="0"/>
              <a:t>12. Иногда меня гложет зависть, хотя я этого не показываю</a:t>
            </a:r>
          </a:p>
          <a:p>
            <a:r>
              <a:rPr lang="ru-RU" sz="2000" dirty="0"/>
              <a:t>13. Я думаю, что многие люди не любят меня</a:t>
            </a:r>
          </a:p>
          <a:p>
            <a:r>
              <a:rPr lang="ru-RU" sz="2000" dirty="0"/>
              <a:t>14. Я требую, чтобы люди уважали мои права</a:t>
            </a:r>
          </a:p>
          <a:p>
            <a:r>
              <a:rPr lang="ru-RU" sz="2000" dirty="0"/>
              <a:t>15. Я знаю людей, которые способны довести меня до драки</a:t>
            </a:r>
          </a:p>
          <a:p>
            <a:r>
              <a:rPr lang="ru-RU" sz="2000" dirty="0"/>
              <a:t>16. Иногда я выражаю гнев тем, что стучу по столу</a:t>
            </a:r>
          </a:p>
          <a:p>
            <a:r>
              <a:rPr lang="ru-RU" sz="2000" dirty="0"/>
              <a:t>17. Я часто чувствую, что могу взорваться, как пороховая бочка</a:t>
            </a:r>
          </a:p>
          <a:p>
            <a:r>
              <a:rPr lang="ru-RU" sz="2000" dirty="0"/>
              <a:t>18. Если кто-то пытается мною командовать, я поступаю ему наперекор</a:t>
            </a:r>
          </a:p>
        </p:txBody>
      </p:sp>
    </p:spTree>
    <p:extLst>
      <p:ext uri="{BB962C8B-B14F-4D97-AF65-F5344CB8AC3E}">
        <p14:creationId xmlns:p14="http://schemas.microsoft.com/office/powerpoint/2010/main" val="2208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858" y="620688"/>
            <a:ext cx="819060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19. Меня легко обидеть</a:t>
            </a:r>
          </a:p>
          <a:p>
            <a:r>
              <a:rPr lang="ru-RU" dirty="0"/>
              <a:t>20. Многие люди мне завидуют </a:t>
            </a:r>
          </a:p>
          <a:p>
            <a:r>
              <a:rPr lang="ru-RU" dirty="0"/>
              <a:t>21. Если я злюсь, я могу выругаться</a:t>
            </a:r>
          </a:p>
          <a:p>
            <a:r>
              <a:rPr lang="ru-RU" dirty="0"/>
              <a:t>22. Если не понимают слов, я применяю силу.</a:t>
            </a:r>
          </a:p>
          <a:p>
            <a:r>
              <a:rPr lang="ru-RU" dirty="0"/>
              <a:t>23. Иногда я хватаю первый попавшийся под руку предмет и ломаю его</a:t>
            </a:r>
          </a:p>
          <a:p>
            <a:r>
              <a:rPr lang="ru-RU" dirty="0"/>
              <a:t>24. Я могу нагрубить людям, которые мне не нравятся</a:t>
            </a:r>
          </a:p>
          <a:p>
            <a:r>
              <a:rPr lang="ru-RU" dirty="0"/>
              <a:t>25. Когда со мной разговаривают свысока, мне ничего не хочется делать</a:t>
            </a:r>
          </a:p>
          <a:p>
            <a:r>
              <a:rPr lang="ru-RU" dirty="0"/>
              <a:t>26. Обычно я стараюсь скрывать плохое отношение к людям</a:t>
            </a:r>
          </a:p>
          <a:p>
            <a:r>
              <a:rPr lang="ru-RU" dirty="0"/>
              <a:t>27. Иногда мне кажется, что надо мной смеются</a:t>
            </a:r>
          </a:p>
          <a:p>
            <a:r>
              <a:rPr lang="ru-RU" dirty="0"/>
              <a:t>28. Если кто-то раздражает меня, я говорю все, что о нем думаю</a:t>
            </a:r>
          </a:p>
          <a:p>
            <a:r>
              <a:rPr lang="ru-RU" dirty="0"/>
              <a:t>29. На удар я отвечаю ударом</a:t>
            </a:r>
          </a:p>
          <a:p>
            <a:r>
              <a:rPr lang="ru-RU" dirty="0"/>
              <a:t>30. В споре я часто повышаю голос</a:t>
            </a:r>
          </a:p>
          <a:p>
            <a:r>
              <a:rPr lang="ru-RU" dirty="0"/>
              <a:t>31. Я раздражаюсь из-за мелочей</a:t>
            </a:r>
          </a:p>
          <a:p>
            <a:r>
              <a:rPr lang="ru-RU" dirty="0"/>
              <a:t>32. Того, кто любит командовать, я стараюсь поставить на место</a:t>
            </a:r>
          </a:p>
          <a:p>
            <a:r>
              <a:rPr lang="ru-RU" dirty="0"/>
              <a:t>33. Я заслуживаю больше похвал и внимания, чем получаю</a:t>
            </a:r>
          </a:p>
          <a:p>
            <a:r>
              <a:rPr lang="ru-RU" dirty="0"/>
              <a:t>34. У меня есть враги, которые хотели бы мне навредить</a:t>
            </a:r>
          </a:p>
          <a:p>
            <a:r>
              <a:rPr lang="ru-RU" dirty="0"/>
              <a:t>35. Я могу угрожать, хотя не собираюсь приводить угрозы в исполнение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99484"/>
            <a:ext cx="1458516" cy="14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7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smtClean="0"/>
              <a:t>Обработка результатов: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sz="quarter" idx="1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Подсчитайте число обведенных номеров </a:t>
            </a:r>
            <a:r>
              <a:rPr lang="ru-RU" sz="2000" b="1" u="sng" smtClean="0"/>
              <a:t>в каждой строчке</a:t>
            </a:r>
            <a:r>
              <a:rPr lang="ru-RU" sz="2000" smtClean="0"/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Отметьте на графике семь точек и соедините их. </a:t>
            </a:r>
          </a:p>
          <a:p>
            <a:pPr eaLnBrk="1" hangingPunct="1"/>
            <a:endParaRPr lang="ru-RU" smtClean="0"/>
          </a:p>
        </p:txBody>
      </p:sp>
      <p:pic>
        <p:nvPicPr>
          <p:cNvPr id="24581" name="Picture 3" descr="C:\Users\Oxana\Desktop\Безымянный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2420938"/>
            <a:ext cx="56959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Прямоугольник 6"/>
          <p:cNvSpPr>
            <a:spLocks noChangeArrowheads="1"/>
          </p:cNvSpPr>
          <p:nvPr/>
        </p:nvSpPr>
        <p:spPr bwMode="auto">
          <a:xfrm>
            <a:off x="395288" y="5229225"/>
            <a:ext cx="813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Пунктиром обозначен средний уровень проявления этих эмоций, обычный для большинства людей</a:t>
            </a:r>
          </a:p>
        </p:txBody>
      </p:sp>
    </p:spTree>
    <p:extLst>
      <p:ext uri="{BB962C8B-B14F-4D97-AF65-F5344CB8AC3E}">
        <p14:creationId xmlns:p14="http://schemas.microsoft.com/office/powerpoint/2010/main" val="4372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250825" y="188913"/>
            <a:ext cx="84978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Люди с повышенным уровнем агрессии провоцируют вокруг себя конфликты. Если ваши точки на графике расположены выше средней линии,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можно говорить о выраженности следующих форм </a:t>
            </a:r>
            <a:r>
              <a:rPr lang="ru-RU" dirty="0" smtClean="0">
                <a:solidFill>
                  <a:srgbClr val="FF0000"/>
                </a:solidFill>
              </a:rPr>
              <a:t>агрессии</a:t>
            </a:r>
            <a:r>
              <a:rPr lang="ru-RU" dirty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604" name="Прямоугольник 6"/>
          <p:cNvSpPr>
            <a:spLocks noChangeArrowheads="1"/>
          </p:cNvSpPr>
          <p:nvPr/>
        </p:nvSpPr>
        <p:spPr bwMode="auto">
          <a:xfrm>
            <a:off x="395288" y="1196975"/>
            <a:ext cx="813752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Физическая агрессия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- вы склонны к самому примитивному виду агрессии. Вам свойственно решать вопросы с позиции силы. Возможно, ваш образ жизни и личностные особенности мешают вам искать более эффективные методы взаимодействия. Вы рискуете нарваться на ответную агрессию. 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2060"/>
                </a:solidFill>
              </a:rPr>
              <a:t>Косвенная агрессия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/>
              <a:t>- конечно, лучше ударить по столу, чем по голове партнера. Однако увлекаться этим не стоит. Пожалейте мебель, посуду. Ведь это прямые убытки. Кроме того, так недолго и пораниться. 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2060"/>
                </a:solidFill>
              </a:rPr>
              <a:t>Раздражение</a:t>
            </a:r>
            <a:r>
              <a:rPr lang="ru-RU" dirty="0"/>
              <a:t> - плохо или даже хорошо скрываемая агрессия не сразу приведет к разрыву отношений с другим человеком, но будет разъедать вас изнутри, как серная кислота, пока не прорвется наружу. Когда прорвется - см. "физическая и косвенная агрессия". 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2060"/>
                </a:solidFill>
              </a:rPr>
              <a:t>Негативизм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/>
              <a:t>- реакция, типичная для подростка, совершающего бессмысленные и даже разрушительные для себя поступки из чувства протеста. Суть ее в пословице "выбью себе глаз, пусть у тещи будет зять кривой". </a:t>
            </a:r>
          </a:p>
        </p:txBody>
      </p:sp>
    </p:spTree>
    <p:extLst>
      <p:ext uri="{BB962C8B-B14F-4D97-AF65-F5344CB8AC3E}">
        <p14:creationId xmlns:p14="http://schemas.microsoft.com/office/powerpoint/2010/main" val="22289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Прямоугольник 4"/>
          <p:cNvSpPr>
            <a:spLocks noChangeArrowheads="1"/>
          </p:cNvSpPr>
          <p:nvPr/>
        </p:nvSpPr>
        <p:spPr bwMode="auto">
          <a:xfrm>
            <a:off x="395288" y="620713"/>
            <a:ext cx="83534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Обидчивость</a:t>
            </a:r>
            <a:r>
              <a:rPr lang="ru-RU" sz="2000" dirty="0"/>
              <a:t> - готовность видеть в словах и поступках других людей насмешку, пренебрежение, желание унизить. Здорово отравляет жизнь. </a:t>
            </a:r>
          </a:p>
          <a:p>
            <a:endParaRPr lang="ru-RU" sz="2000" dirty="0">
              <a:solidFill>
                <a:srgbClr val="FF990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Подозрительность</a:t>
            </a:r>
            <a:r>
              <a:rPr lang="ru-RU" sz="2000" dirty="0">
                <a:solidFill>
                  <a:srgbClr val="FF9900"/>
                </a:solidFill>
              </a:rPr>
              <a:t> </a:t>
            </a:r>
            <a:r>
              <a:rPr lang="ru-RU" sz="2000" dirty="0"/>
              <a:t>- готовность видеть в словах и поступках других скрытый умысел, направленный против вас. В крайних проявлениях может быть симптомом нездоровья. </a:t>
            </a:r>
          </a:p>
          <a:p>
            <a:endParaRPr lang="ru-RU" sz="2000" dirty="0">
              <a:solidFill>
                <a:srgbClr val="FF990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Вербальная агрессия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/>
              <a:t>- за словом в карман вы не полезете. А зря. Последствия необдуманного слова могут быть куда более разрушительны, чем последствия драки. Впрочем, одно другому не мешает.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918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69325" cy="863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smtClean="0">
                <a:solidFill>
                  <a:srgbClr val="FF0000"/>
                </a:solidFill>
              </a:rPr>
              <a:t>Если у вас повышенный уровень агрессии, прежде всего, надо об этом знать!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Урок 1</a:t>
            </a:r>
          </a:p>
        </p:txBody>
      </p:sp>
      <p:sp>
        <p:nvSpPr>
          <p:cNvPr id="27652" name="Содержимое 4"/>
          <p:cNvSpPr>
            <a:spLocks noGrp="1"/>
          </p:cNvSpPr>
          <p:nvPr>
            <p:ph sz="quarter" idx="1"/>
          </p:nvPr>
        </p:nvSpPr>
        <p:spPr>
          <a:xfrm>
            <a:off x="323850" y="1600200"/>
            <a:ext cx="8442325" cy="1749425"/>
          </a:xfrm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Возможно, ваша энергия и пробивные способности помогают вам в достижении своих целей. Но задумайтесь: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какую цену вы платите за свои победы?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вы довольны своими отношениями с другими людьми?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3500438"/>
            <a:ext cx="5616575" cy="31702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>
              <a:defRPr/>
            </a:pPr>
            <a:r>
              <a:rPr lang="ru-RU" sz="2000" dirty="0"/>
              <a:t>Агрессивный стиль поведения разрушает отношения между людьми и провоцирует конфликты. </a:t>
            </a:r>
          </a:p>
          <a:p>
            <a:pPr lvl="1">
              <a:defRPr/>
            </a:pPr>
            <a:r>
              <a:rPr lang="ru-RU" sz="2000" dirty="0"/>
              <a:t>Ваша агрессивность – ваше личное дело, если вы по своей или чужой воле изолированы от всех людей. </a:t>
            </a:r>
          </a:p>
          <a:p>
            <a:pPr lvl="1">
              <a:defRPr/>
            </a:pPr>
            <a:r>
              <a:rPr lang="ru-RU" sz="2000" dirty="0"/>
              <a:t>Вам необходимо учиться контролировать свои эмоции. Если это трудно, попробуйте направить их в мирное русло – </a:t>
            </a:r>
            <a:r>
              <a:rPr lang="ru-RU" sz="2000" b="1" dirty="0">
                <a:solidFill>
                  <a:srgbClr val="C00000"/>
                </a:solidFill>
              </a:rPr>
              <a:t>спорт, творчество. </a:t>
            </a:r>
          </a:p>
        </p:txBody>
      </p:sp>
      <p:pic>
        <p:nvPicPr>
          <p:cNvPr id="27654" name="Picture 2" descr="C:\Users\Oxana\Desktop\espej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888" y="3500438"/>
            <a:ext cx="287972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0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Какие способы выхода из конфликта использовали герои мультфильма?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3" y="-387424"/>
            <a:ext cx="84566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Приспособление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867487" cy="296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0243" y="2618073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ринесение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жертву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своих интересов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ради интересов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другого.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8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" y="-387424"/>
            <a:ext cx="84566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Избегание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93" y="1598712"/>
            <a:ext cx="3710615" cy="248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221088"/>
            <a:ext cx="8424428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Уход 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 принятия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решений.</a:t>
            </a:r>
            <a:endParaRPr lang="ru-RU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5" y="-171400"/>
            <a:ext cx="84566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Сотрудничество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4270"/>
            <a:ext cx="30092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2636912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оиск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решения, устраивающего обе стороны. 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71400"/>
            <a:ext cx="6440389" cy="17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Конкуренция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02" y="1599932"/>
            <a:ext cx="3868052" cy="2603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874" y="4223117"/>
            <a:ext cx="8424936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тремление </a:t>
            </a:r>
            <a:r>
              <a:rPr lang="ru-RU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добиться преимуществ за счет  другого. </a:t>
            </a:r>
            <a:endParaRPr lang="ru-RU" sz="160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836712"/>
            <a:ext cx="749917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  <a:latin typeface="Cambria Math" pitchFamily="18" charset="0"/>
                <a:ea typeface="Cambria Math" pitchFamily="18" charset="0"/>
              </a:rPr>
              <a:t>Какой способ является самым                                   эффективным?</a:t>
            </a:r>
          </a:p>
          <a:p>
            <a:pPr marL="0" indent="0">
              <a:buNone/>
            </a:pPr>
            <a:endParaRPr lang="ru-RU" sz="4800" dirty="0" smtClean="0">
              <a:solidFill>
                <a:schemeClr val="bg2">
                  <a:lumMod val="25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СОТРУДНИЧЕСТВО</a:t>
            </a:r>
            <a:endParaRPr lang="ru-RU" sz="3600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9210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44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69999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 возникают конфликты?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352" y="19888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80% конфликтов возникает помимо желания их участников. Происходит это из-за особенностей нашей психики и того, что большинство людей либо не знает о них, либо не придает им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31109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11303</TotalTime>
  <Words>1225</Words>
  <Application>Microsoft Office PowerPoint</Application>
  <PresentationFormat>Экран (4:3)</PresentationFormat>
  <Paragraphs>154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Эффективное поведение в конфликте Занятие 2. Внимание: конфликтоген!</vt:lpstr>
      <vt:lpstr>Презентация PowerPoint</vt:lpstr>
      <vt:lpstr>Какие способы выхода из конфликта использовали герои мультфильма? </vt:lpstr>
      <vt:lpstr>Приспособление </vt:lpstr>
      <vt:lpstr>Избегание</vt:lpstr>
      <vt:lpstr>Сотрудничество</vt:lpstr>
      <vt:lpstr>Конкуренция</vt:lpstr>
      <vt:lpstr>Презентация PowerPoint</vt:lpstr>
      <vt:lpstr>Как возникают конфликты?</vt:lpstr>
      <vt:lpstr>Конфликтогены</vt:lpstr>
      <vt:lpstr>Эскалация конфликтогенов - закономерность</vt:lpstr>
      <vt:lpstr>Закономерность   эскалации конфликтогенов</vt:lpstr>
      <vt:lpstr>Важно!</vt:lpstr>
      <vt:lpstr>Почему это так?</vt:lpstr>
      <vt:lpstr>Схема возникновения конфликтов</vt:lpstr>
      <vt:lpstr>Правила бесконфликтного общения</vt:lpstr>
      <vt:lpstr>Правила бесконфликтного общения</vt:lpstr>
      <vt:lpstr>Правила бесконфликтного общения</vt:lpstr>
      <vt:lpstr>Правила бесконфликтного общения</vt:lpstr>
      <vt:lpstr>Правила бесконфликтного общения</vt:lpstr>
      <vt:lpstr>Тест  эмоций </vt:lpstr>
      <vt:lpstr>Вопросы теста</vt:lpstr>
      <vt:lpstr>Презентация PowerPoint</vt:lpstr>
      <vt:lpstr>Обработка результатов:</vt:lpstr>
      <vt:lpstr>Презентация PowerPoint</vt:lpstr>
      <vt:lpstr>Презентация PowerPoint</vt:lpstr>
      <vt:lpstr>Если у вас повышенный уровень агрессии, прежде всего, надо об этом знать!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Эффективное поведение в конфликте</dc:title>
  <dc:creator>Администратор</dc:creator>
  <cp:lastModifiedBy>DNA7 X86</cp:lastModifiedBy>
  <cp:revision>98</cp:revision>
  <dcterms:created xsi:type="dcterms:W3CDTF">2015-02-16T07:45:38Z</dcterms:created>
  <dcterms:modified xsi:type="dcterms:W3CDTF">2016-12-23T07:55:49Z</dcterms:modified>
</cp:coreProperties>
</file>