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37"/>
  </p:notesMasterIdLst>
  <p:sldIdLst>
    <p:sldId id="256" r:id="rId8"/>
    <p:sldId id="312" r:id="rId9"/>
    <p:sldId id="274" r:id="rId10"/>
    <p:sldId id="280" r:id="rId11"/>
    <p:sldId id="295" r:id="rId12"/>
    <p:sldId id="281" r:id="rId13"/>
    <p:sldId id="282" r:id="rId14"/>
    <p:sldId id="257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3" r:id="rId24"/>
    <p:sldId id="314" r:id="rId25"/>
    <p:sldId id="315" r:id="rId26"/>
    <p:sldId id="316" r:id="rId27"/>
    <p:sldId id="317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435" autoAdjust="0"/>
  </p:normalViewPr>
  <p:slideViewPr>
    <p:cSldViewPr>
      <p:cViewPr>
        <p:scale>
          <a:sx n="40" d="100"/>
          <a:sy n="40" d="100"/>
        </p:scale>
        <p:origin x="-1386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6D4AF-5802-4704-AC16-DE91455C8FB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FF971-6B32-4C72-9A25-EA2C2248A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093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C163295-DA13-47B2-9202-ED8C84FF8DB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"Если ты умнее других, то никому не говори об этом".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Конфликтогеном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 является и снисходительный тон.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i="1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Конфликтогенами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 данного вида являются и безапелляционные фразы типа "Все мужчины -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подлецы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", "Все женщины - обманщицы", "Все воруют", "...и закончим этот разговор".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Любопытен сюжет, связанный с Эйнштейном. Ученый имел маленькую записную книжечку, в которую записывал пришедшие в голову мысли. "Почему она у Вас такая маленькая?" - спросили его.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"Потому, - ответил выдающийся ученый, - что хорошие мысли приходят очень редко".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Неплохая подсказка любителям навязывать свою точку зрения: хорошие мысли бывают, может быть, и у них гораздо реже, чем они считают.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Отсутствие информации вызывает состояние тревоги.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Информация может утаиваться по разным причинам: например, руководителем от подчиненных из благих побуждений, чтобы не расстраивать плохими новостями.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2540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Но природа не терпит пустоты, и возникший вакуум заполняется домыслами, слухами, сплетнями, которые бывают еще худшего свойства. Хотя гораздо опаснее, что возникает недоверие к сокрывшему информацию, ибо его действие вызвало состояние тревоги.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4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8792" y="6053191"/>
            <a:ext cx="2249366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296" y="6043666"/>
            <a:ext cx="6784731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26D5200-C502-40AA-ADF7-7F380A069341}" type="datetime1">
              <a:rPr lang="ru-RU"/>
              <a:pPr>
                <a:defRPr/>
              </a:pPr>
              <a:t>14.04.2016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243" y="236591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3CECD02-7CC6-4261-90F1-5BE95957243F}" type="slidenum">
              <a:rPr lang="ru-RU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82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BD13F-F271-4676-89CE-49D77122FDC5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8BB21-78E7-45F1-9617-F94CFE018D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504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8" y="2743209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4A34D-EC4D-4165-8ACC-188B6D434418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53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96F2200-64AB-4533-9E48-349497E029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119058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3F600C1-0442-49CE-99D8-061E39C83664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B6C5159-3660-4301-AB3D-F549B7039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2654209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116"/>
            <a:ext cx="8153400" cy="86995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DCFD8C5-396E-4D24-975F-95178CE71815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65560D5-C7FF-437C-91EA-87E8F7DAC6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3905743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04467-8C90-462E-A569-BC103526A854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3CA6E-F664-42C5-8C23-4AEFF32090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387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2F0F4-E122-45DD-8371-11222844AB5E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9D705C7-BBA5-49D7-B4C1-E5BAAD008957}" type="slidenum">
              <a:rPr lang="ru-RU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352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116"/>
            <a:ext cx="8077200" cy="869951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6E575-7E35-4BD8-B11A-04FC4DB092D2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9BD8F-7C1D-4A61-830B-FD9E6D06F0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44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8792" y="4572053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8792" y="4664075"/>
            <a:ext cx="1462454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6008" y="4654550"/>
            <a:ext cx="7598019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3"/>
            <a:ext cx="101112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53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7FED9EF-11C7-4169-9FBD-4E108334B8B7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303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EAE90B6E-7AAD-4298-85C0-ED4659E934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53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1542043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5E6C3-0B67-4F42-82BA-9AE04EFF73F7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D41DA-EB96-4A30-A232-FAB9681E22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882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9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1427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1427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67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1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53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717C9-2FE0-4E65-A4AE-95AC22EFDF7A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453"/>
            <a:ext cx="557285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760" y="144366"/>
            <a:ext cx="533400" cy="2447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B858C-AD3A-43EE-B082-07FB66D954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261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8792" y="6053187"/>
            <a:ext cx="2249366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294" y="6043662"/>
            <a:ext cx="6784731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26D5200-C502-40AA-ADF7-7F380A069341}" type="datetime1">
              <a:rPr lang="ru-RU"/>
              <a:pPr>
                <a:defRPr/>
              </a:pPr>
              <a:t>14.04.2016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243" y="236587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3CECD02-7CC6-4261-90F1-5BE95957243F}" type="slidenum">
              <a:rPr lang="ru-RU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87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BD13F-F271-4676-89CE-49D77122FDC5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8BB21-78E7-45F1-9617-F94CFE018D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480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8" y="2743209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4A34D-EC4D-4165-8ACC-188B6D434418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49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96F2200-64AB-4533-9E48-349497E029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848675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3F600C1-0442-49CE-99D8-061E39C83664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B6C5159-3660-4301-AB3D-F549B7039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31663491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112"/>
            <a:ext cx="8153400" cy="86995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DCFD8C5-396E-4D24-975F-95178CE71815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65560D5-C7FF-437C-91EA-87E8F7DAC6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1884253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04467-8C90-462E-A569-BC103526A854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3CA6E-F664-42C5-8C23-4AEFF32090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343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2F0F4-E122-45DD-8371-11222844AB5E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9D705C7-BBA5-49D7-B4C1-E5BAAD008957}" type="slidenum">
              <a:rPr lang="ru-RU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17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112"/>
            <a:ext cx="8077200" cy="869951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6E575-7E35-4BD8-B11A-04FC4DB092D2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9BD8F-7C1D-4A61-830B-FD9E6D06F0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138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8792" y="4572049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8792" y="4664075"/>
            <a:ext cx="1462454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6006" y="4654550"/>
            <a:ext cx="7598019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3"/>
            <a:ext cx="101112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49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7FED9EF-11C7-4169-9FBD-4E108334B8B7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99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EAE90B6E-7AAD-4298-85C0-ED4659E934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49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886534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5E6C3-0B67-4F42-82BA-9AE04EFF73F7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D41DA-EB96-4A30-A232-FAB9681E22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022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9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1427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1427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63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1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49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717C9-2FE0-4E65-A4AE-95AC22EFDF7A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449"/>
            <a:ext cx="557285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760" y="144364"/>
            <a:ext cx="533400" cy="2447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B858C-AD3A-43EE-B082-07FB66D954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11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8792" y="6053181"/>
            <a:ext cx="2249366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291" y="6043656"/>
            <a:ext cx="6784731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26D5200-C502-40AA-ADF7-7F380A069341}" type="datetime1">
              <a:rPr lang="ru-RU"/>
              <a:pPr>
                <a:defRPr/>
              </a:pPr>
              <a:t>14.04.2016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243" y="236581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3CECD02-7CC6-4261-90F1-5BE95957243F}" type="slidenum">
              <a:rPr lang="ru-RU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79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BD13F-F271-4676-89CE-49D77122FDC5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8BB21-78E7-45F1-9617-F94CFE018D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3304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8" y="2743209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4A34D-EC4D-4165-8ACC-188B6D434418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43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96F2200-64AB-4533-9E48-349497E029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331695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3F600C1-0442-49CE-99D8-061E39C83664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B6C5159-3660-4301-AB3D-F549B7039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2888188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106"/>
            <a:ext cx="8153400" cy="86995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DCFD8C5-396E-4D24-975F-95178CE71815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65560D5-C7FF-437C-91EA-87E8F7DAC6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29085791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04467-8C90-462E-A569-BC103526A854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3CA6E-F664-42C5-8C23-4AEFF32090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193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2F0F4-E122-45DD-8371-11222844AB5E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9D705C7-BBA5-49D7-B4C1-E5BAAD008957}" type="slidenum">
              <a:rPr lang="ru-RU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331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106"/>
            <a:ext cx="8077200" cy="869951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6E575-7E35-4BD8-B11A-04FC4DB092D2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9BD8F-7C1D-4A61-830B-FD9E6D06F0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2872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8792" y="4572043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8792" y="4664075"/>
            <a:ext cx="1462454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6003" y="4654550"/>
            <a:ext cx="7598019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3"/>
            <a:ext cx="101112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43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7FED9EF-11C7-4169-9FBD-4E108334B8B7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93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EAE90B6E-7AAD-4298-85C0-ED4659E934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43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28698320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5E6C3-0B67-4F42-82BA-9AE04EFF73F7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D41DA-EB96-4A30-A232-FAB9681E22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9618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9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1427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1427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57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1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43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717C9-2FE0-4E65-A4AE-95AC22EFDF7A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443"/>
            <a:ext cx="557285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760" y="144361"/>
            <a:ext cx="533400" cy="2447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B858C-AD3A-43EE-B082-07FB66D954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600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8792" y="6053173"/>
            <a:ext cx="2249366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287" y="6043648"/>
            <a:ext cx="6784731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26D5200-C502-40AA-ADF7-7F380A069341}" type="datetime1">
              <a:rPr lang="ru-RU"/>
              <a:pPr>
                <a:defRPr/>
              </a:pPr>
              <a:t>14.04.2016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243" y="236573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3CECD02-7CC6-4261-90F1-5BE95957243F}" type="slidenum">
              <a:rPr lang="ru-RU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86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BD13F-F271-4676-89CE-49D77122FDC5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8BB21-78E7-45F1-9617-F94CFE018D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3461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8" y="2743209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4A34D-EC4D-4165-8ACC-188B6D434418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35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96F2200-64AB-4533-9E48-349497E029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2149489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3F600C1-0442-49CE-99D8-061E39C83664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B6C5159-3660-4301-AB3D-F549B7039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25526774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98"/>
            <a:ext cx="8153400" cy="86995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DCFD8C5-396E-4D24-975F-95178CE71815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65560D5-C7FF-437C-91EA-87E8F7DAC6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3415310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04467-8C90-462E-A569-BC103526A854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3CA6E-F664-42C5-8C23-4AEFF32090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6701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2F0F4-E122-45DD-8371-11222844AB5E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9D705C7-BBA5-49D7-B4C1-E5BAAD008957}" type="slidenum">
              <a:rPr lang="ru-RU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88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98"/>
            <a:ext cx="8077200" cy="869951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6E575-7E35-4BD8-B11A-04FC4DB092D2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9BD8F-7C1D-4A61-830B-FD9E6D06F0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6885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8792" y="4572035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8792" y="4664075"/>
            <a:ext cx="1462454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5999" y="4654550"/>
            <a:ext cx="7598019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3"/>
            <a:ext cx="101112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35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7FED9EF-11C7-4169-9FBD-4E108334B8B7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85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EAE90B6E-7AAD-4298-85C0-ED4659E934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35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24875234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5E6C3-0B67-4F42-82BA-9AE04EFF73F7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D41DA-EB96-4A30-A232-FAB9681E22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8069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9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1427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1427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49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1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35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717C9-2FE0-4E65-A4AE-95AC22EFDF7A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435"/>
            <a:ext cx="557285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760" y="144357"/>
            <a:ext cx="533400" cy="2447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B858C-AD3A-43EE-B082-07FB66D954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9994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8792" y="6053163"/>
            <a:ext cx="2249366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282" y="6043638"/>
            <a:ext cx="6784731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26D5200-C502-40AA-ADF7-7F380A069341}" type="datetime1">
              <a:rPr lang="ru-RU"/>
              <a:pPr>
                <a:defRPr/>
              </a:pPr>
              <a:t>14.04.2016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243" y="236563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3CECD02-7CC6-4261-90F1-5BE95957243F}" type="slidenum">
              <a:rPr lang="ru-RU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37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BD13F-F271-4676-89CE-49D77122FDC5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8BB21-78E7-45F1-9617-F94CFE018D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73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8" y="2743209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4A34D-EC4D-4165-8ACC-188B6D434418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25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96F2200-64AB-4533-9E48-349497E029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10539080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3F600C1-0442-49CE-99D8-061E39C83664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B6C5159-3660-4301-AB3D-F549B7039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3680100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88"/>
            <a:ext cx="8153400" cy="86995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DCFD8C5-396E-4D24-975F-95178CE71815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65560D5-C7FF-437C-91EA-87E8F7DAC6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11688394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04467-8C90-462E-A569-BC103526A854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3CA6E-F664-42C5-8C23-4AEFF32090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3180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2F0F4-E122-45DD-8371-11222844AB5E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9D705C7-BBA5-49D7-B4C1-E5BAAD008957}" type="slidenum">
              <a:rPr lang="ru-RU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113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88"/>
            <a:ext cx="8077200" cy="869951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6E575-7E35-4BD8-B11A-04FC4DB092D2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9BD8F-7C1D-4A61-830B-FD9E6D06F0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6455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8792" y="4572025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8792" y="4664075"/>
            <a:ext cx="1462454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5994" y="4654550"/>
            <a:ext cx="7598019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3"/>
            <a:ext cx="101112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25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7FED9EF-11C7-4169-9FBD-4E108334B8B7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75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EAE90B6E-7AAD-4298-85C0-ED4659E934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25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18938449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5E6C3-0B67-4F42-82BA-9AE04EFF73F7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D41DA-EB96-4A30-A232-FAB9681E22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2170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9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1427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1427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39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1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25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717C9-2FE0-4E65-A4AE-95AC22EFDF7A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425"/>
            <a:ext cx="557285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760" y="144352"/>
            <a:ext cx="533400" cy="2447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B858C-AD3A-43EE-B082-07FB66D954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8099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8792" y="6053139"/>
            <a:ext cx="2249366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270" y="6043614"/>
            <a:ext cx="6784731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26D5200-C502-40AA-ADF7-7F380A069341}" type="datetime1">
              <a:rPr lang="ru-RU"/>
              <a:pPr>
                <a:defRPr/>
              </a:pPr>
              <a:t>14.04.2016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243" y="236539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3CECD02-7CC6-4261-90F1-5BE95957243F}" type="slidenum">
              <a:rPr lang="ru-RU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958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BD13F-F271-4676-89CE-49D77122FDC5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8BB21-78E7-45F1-9617-F94CFE018D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6602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8" y="2743209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4A34D-EC4D-4165-8ACC-188B6D434418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96F2200-64AB-4533-9E48-349497E029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2384015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3F600C1-0442-49CE-99D8-061E39C83664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B6C5159-3660-4301-AB3D-F549B7039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1484747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64"/>
            <a:ext cx="8153400" cy="86995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DCFD8C5-396E-4D24-975F-95178CE71815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65560D5-C7FF-437C-91EA-87E8F7DAC6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32531376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04467-8C90-462E-A569-BC103526A854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3CA6E-F664-42C5-8C23-4AEFF32090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7090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2F0F4-E122-45DD-8371-11222844AB5E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9D705C7-BBA5-49D7-B4C1-E5BAAD008957}" type="slidenum">
              <a:rPr lang="ru-RU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303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64"/>
            <a:ext cx="8077200" cy="869951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6E575-7E35-4BD8-B11A-04FC4DB092D2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9BD8F-7C1D-4A61-830B-FD9E6D06F0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1179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8792" y="4572001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8792" y="4664075"/>
            <a:ext cx="1462454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5982" y="4654550"/>
            <a:ext cx="7598019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1"/>
            <a:ext cx="101112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1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7FED9EF-11C7-4169-9FBD-4E108334B8B7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1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EAE90B6E-7AAD-4298-85C0-ED4659E934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1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</p:spTree>
    <p:extLst>
      <p:ext uri="{BB962C8B-B14F-4D97-AF65-F5344CB8AC3E}">
        <p14:creationId xmlns:p14="http://schemas.microsoft.com/office/powerpoint/2010/main" val="10558134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5E6C3-0B67-4F42-82BA-9AE04EFF73F7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D41DA-EB96-4A30-A232-FAB9681E22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1818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9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1427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1427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15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1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1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717C9-2FE0-4E65-A4AE-95AC22EFDF7A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401"/>
            <a:ext cx="557285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760" y="144340"/>
            <a:ext cx="533400" cy="2447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B858C-AD3A-43EE-B082-07FB66D954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905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612531" y="1600206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53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1F3F06-C1C5-451C-A2DA-676332861FB9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1" y="6248453"/>
            <a:ext cx="5420458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1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641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6D0500-7E7A-45F7-A3CE-0A5EC3D5E7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801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D2DA7A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FADA7A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612531" y="1600206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49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1F3F06-C1C5-451C-A2DA-676332861FB9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1" y="6248449"/>
            <a:ext cx="5420458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1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637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6D0500-7E7A-45F7-A3CE-0A5EC3D5E7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7081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D2DA7A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FADA7A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612531" y="1600206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43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1F3F06-C1C5-451C-A2DA-676332861FB9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1" y="6248443"/>
            <a:ext cx="5420458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1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631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6D0500-7E7A-45F7-A3CE-0A5EC3D5E7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1529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D2DA7A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FADA7A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612531" y="1600206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35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1F3F06-C1C5-451C-A2DA-676332861FB9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1" y="6248435"/>
            <a:ext cx="5420458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1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623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6D0500-7E7A-45F7-A3CE-0A5EC3D5E7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6087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D2DA7A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FADA7A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612531" y="1600206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25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1F3F06-C1C5-451C-A2DA-676332861FB9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1" y="6248425"/>
            <a:ext cx="5420458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1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613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6D0500-7E7A-45F7-A3CE-0A5EC3D5E7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7885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D2DA7A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FADA7A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612531" y="1600201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1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1F3F06-C1C5-451C-A2DA-676332861FB9}" type="datetime1">
              <a:rPr lang="ru-RU">
                <a:solidFill>
                  <a:srgbClr val="DDE9EC"/>
                </a:solidFill>
              </a:rPr>
              <a:pPr>
                <a:defRPr/>
              </a:pPr>
              <a:t>14.04.2016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1" y="6248401"/>
            <a:ext cx="5420458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1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9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6D0500-7E7A-45F7-A3CE-0A5EC3D5E7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2723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D2DA7A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FADA7A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6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8313" y="278093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Эффективное поведение в конфликте</a:t>
            </a:r>
            <a:br>
              <a:rPr lang="ru-RU" dirty="0" smtClean="0"/>
            </a:br>
            <a:r>
              <a:rPr lang="ru-RU" sz="4000" dirty="0" smtClean="0">
                <a:solidFill>
                  <a:srgbClr val="FF0000"/>
                </a:solidFill>
              </a:rPr>
              <a:t>Занятие 3. Как обнаружить </a:t>
            </a:r>
            <a:r>
              <a:rPr lang="ru-RU" sz="4000" dirty="0" err="1" smtClean="0">
                <a:solidFill>
                  <a:srgbClr val="FF0000"/>
                </a:solidFill>
              </a:rPr>
              <a:t>конфликтоген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4113" y="5085184"/>
            <a:ext cx="6400800" cy="134570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Центр </a:t>
            </a:r>
            <a:r>
              <a:rPr lang="ru-RU" dirty="0" smtClean="0"/>
              <a:t>педагогической </a:t>
            </a:r>
            <a:r>
              <a:rPr lang="ru-RU" dirty="0" smtClean="0"/>
              <a:t>диагностики </a:t>
            </a:r>
            <a:r>
              <a:rPr lang="ru-RU" dirty="0" smtClean="0"/>
              <a:t>и </a:t>
            </a:r>
            <a:r>
              <a:rPr lang="ru-RU" dirty="0" smtClean="0"/>
              <a:t>консультирования детей и подростков </a:t>
            </a:r>
            <a:r>
              <a:rPr lang="ru-RU" dirty="0" smtClean="0"/>
              <a:t>г. </a:t>
            </a:r>
            <a:r>
              <a:rPr lang="ru-RU" dirty="0" smtClean="0"/>
              <a:t>Сочи</a:t>
            </a:r>
          </a:p>
          <a:p>
            <a:r>
              <a:rPr lang="ru-RU" dirty="0" smtClean="0"/>
              <a:t>Автор: Попандопуло Ольга Петровна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476672"/>
            <a:ext cx="2525266" cy="16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66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106613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Снисходительное отношение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05" y="0"/>
            <a:ext cx="9702756" cy="716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1484784"/>
            <a:ext cx="509431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«Не обижайтесь» «Успокойтесь»</a:t>
            </a:r>
          </a:p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«Как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можно этого не знать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?»</a:t>
            </a:r>
          </a:p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«Неужели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Вы не понимаете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?»</a:t>
            </a:r>
          </a:p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«Вам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ведь русским языком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сказано»</a:t>
            </a:r>
          </a:p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«Вы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умный человек, а поступаете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...» 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5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106613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Хвастовство</a:t>
            </a:r>
            <a:endParaRPr lang="ru-RU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490"/>
            <a:ext cx="9684568" cy="366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04222" y="1810059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7" y="1196764"/>
            <a:ext cx="60650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Восторженный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рассказ о своих успехах, истинных или мнимых, вызывает раздражение, желание "поставить на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место« хвастуна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38" y="4077072"/>
            <a:ext cx="3479880" cy="253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53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106613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Категоричность</a:t>
            </a:r>
            <a:endParaRPr lang="ru-RU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" y="481916"/>
            <a:ext cx="9684568" cy="612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04222" y="1810059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7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04222" y="1810059"/>
            <a:ext cx="5094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Излишняя уверенность в правоте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59732" y="2789994"/>
            <a:ext cx="3825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"Я считаю", "Я уверен"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3545594"/>
            <a:ext cx="56703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Вместо этого рекомендуется:</a:t>
            </a:r>
          </a:p>
          <a:p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"Я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думаю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"</a:t>
            </a:r>
          </a:p>
          <a:p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"Мне кажется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"</a:t>
            </a:r>
          </a:p>
          <a:p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"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 меня сложилось впечатление, что...".</a:t>
            </a:r>
          </a:p>
        </p:txBody>
      </p:sp>
    </p:spTree>
    <p:extLst>
      <p:ext uri="{BB962C8B-B14F-4D97-AF65-F5344CB8AC3E}">
        <p14:creationId xmlns:p14="http://schemas.microsoft.com/office/powerpoint/2010/main" val="219489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-39911"/>
            <a:ext cx="8748464" cy="106613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Навязывание своих советов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911"/>
            <a:ext cx="9684568" cy="612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04222" y="1810059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6829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46823" y="1643215"/>
            <a:ext cx="5094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3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23628" y="1810053"/>
            <a:ext cx="4572000" cy="349018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54000">
              <a:lnSpc>
                <a:spcPct val="115000"/>
              </a:lnSpc>
              <a:spcAft>
                <a:spcPts val="0"/>
              </a:spcAft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Давай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совет лишь тогда, когда тебя об этом просят.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Советующий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занимает позицию превосходства.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73" y="3717044"/>
            <a:ext cx="3588327" cy="2691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39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-39911"/>
            <a:ext cx="8748464" cy="106613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Перебивание собеседника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04222" y="1810059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7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04222" y="1810047"/>
            <a:ext cx="5094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3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407" y="1575846"/>
            <a:ext cx="5742625" cy="4301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41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-39911"/>
            <a:ext cx="8748464" cy="106613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Утаивание информации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" y="481916"/>
            <a:ext cx="9684568" cy="612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04222" y="1810059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7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04222" y="1810047"/>
            <a:ext cx="5094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3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1811" y="2394822"/>
            <a:ext cx="49767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Вакуум 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заполняется домыслами, слухами, </a:t>
            </a: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сплетнями.</a:t>
            </a:r>
            <a:endParaRPr lang="ru-RU" sz="4000" dirty="0">
              <a:solidFill>
                <a:schemeClr val="accent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6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05527"/>
            <a:ext cx="8748464" cy="106613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Нарушения этики, намеренные или непреднамеренные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04222" y="1810059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7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04222" y="1810047"/>
            <a:ext cx="5094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3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255" y="2397476"/>
            <a:ext cx="4927760" cy="3695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31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-39911"/>
            <a:ext cx="8748464" cy="1066130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73" y="550004"/>
            <a:ext cx="9684568" cy="612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04222" y="1810059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7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04222" y="1810047"/>
            <a:ext cx="5094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3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49208" y="3044283"/>
            <a:ext cx="4045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Подшучивание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-39911"/>
            <a:ext cx="8748464" cy="106613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Обман или попытка обмана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04222" y="1810059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7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04222" y="1810047"/>
            <a:ext cx="5094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3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51" y="1325309"/>
            <a:ext cx="6667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03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332667"/>
            <a:ext cx="8748464" cy="206216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Напоминание </a:t>
            </a:r>
            <a:r>
              <a:rPr lang="ru-RU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 какой-то проигрышной для собеседника </a:t>
            </a:r>
            <a:r>
              <a:rPr lang="ru-RU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ситуации</a:t>
            </a:r>
            <a:endParaRPr lang="ru-RU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09" y="1627219"/>
            <a:ext cx="7898749" cy="4997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04222" y="1810059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7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61372" y="2825531"/>
            <a:ext cx="5094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3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58381" y="3081307"/>
            <a:ext cx="42988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Сделав добро другому, освободите его от необходимости быть обязанным Вам за 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сделанное.</a:t>
            </a:r>
            <a:endParaRPr lang="ru-RU" sz="2400" i="1" dirty="0">
              <a:solidFill>
                <a:schemeClr val="accent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«Благодарность забывчивей всего».</a:t>
            </a:r>
          </a:p>
          <a:p>
            <a:pPr algn="r"/>
            <a:endParaRPr lang="ru-RU" sz="2400" i="1" dirty="0" smtClean="0">
              <a:solidFill>
                <a:schemeClr val="accent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/>
            <a:r>
              <a:rPr lang="ru-RU" sz="2400" i="1" dirty="0" err="1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Ф.Шиллер</a:t>
            </a:r>
            <a:endParaRPr lang="ru-RU" sz="2400" i="1" dirty="0">
              <a:solidFill>
                <a:schemeClr val="accent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42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-39911"/>
            <a:ext cx="8748464" cy="106613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Конфликтная ситуация</a:t>
            </a:r>
            <a:endParaRPr lang="ru-RU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474" y="7"/>
            <a:ext cx="11017577" cy="697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04222" y="1810059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7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04222" y="1810047"/>
            <a:ext cx="5094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3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07709" y="1810053"/>
            <a:ext cx="5832647" cy="4736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Мама торопится закончить приготовления к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приему гостей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Неожиданно обнаруживается, что в доме нет хлеба. Она просит дочь сходить в магазин. Но у той скоро начало занятий  в спортивной секции, и она не хочет опаздывать.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ea typeface="Calibri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9377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332667"/>
            <a:ext cx="8748464" cy="206216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Перекладывание ответственности на другого человека.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04222" y="1810059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7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61372" y="2825531"/>
            <a:ext cx="5094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3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00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79" y="332667"/>
            <a:ext cx="8748464" cy="206216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Просьба одолжить деньги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04222" y="1810059"/>
            <a:ext cx="509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277" y="1196752"/>
            <a:ext cx="606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61372" y="2825531"/>
            <a:ext cx="5094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253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632" y="2222865"/>
            <a:ext cx="4874924" cy="3642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10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216" y="0"/>
            <a:ext cx="51480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62" y="332656"/>
            <a:ext cx="6192688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2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109538"/>
            <a:ext cx="9791700" cy="707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4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DDE9EC"/>
                </a:solidFill>
              </a:rPr>
              <a:t>Урок 2</a:t>
            </a:r>
          </a:p>
        </p:txBody>
      </p:sp>
      <p:sp>
        <p:nvSpPr>
          <p:cNvPr id="23555" name="TextBox 6"/>
          <p:cNvSpPr txBox="1">
            <a:spLocks noChangeArrowheads="1"/>
          </p:cNvSpPr>
          <p:nvPr/>
        </p:nvSpPr>
        <p:spPr bwMode="auto">
          <a:xfrm>
            <a:off x="318016" y="260352"/>
            <a:ext cx="8641373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  <a:cs typeface="Arial" charset="0"/>
              </a:rPr>
              <a:t>1</a:t>
            </a:r>
            <a:r>
              <a:rPr lang="ru-RU" sz="2000" dirty="0">
                <a:solidFill>
                  <a:prstClr val="white"/>
                </a:solidFill>
                <a:cs typeface="Arial" charset="0"/>
              </a:rPr>
              <a:t>.   Я  часто испытываю потребность в новых впечатлениях.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2.   Мне бывает трудно отказаться от своих планов.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3.   Обычно я действую и говорю быстро, долго не раздумывая.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4.   Иногда я чувствую себя несчастным без всякой причины.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5.   На спор я могу  совершить необычный поступок.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6.   Иногда я нарушаю свои обещания.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7.   У меня часто  меняется настроение.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8.   Мне нравятся азартные игры.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9.   У меня бывает учащенное  сердцебиение.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10.  Я часто переживаю из-за того, что сказал или сделал что-то не так.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11.  Мне нравится работа, которая требует быстроты.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12.  Мне приходилось плохо отзываться о своих знакомых.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13.  Меня  легко обидеть.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14.  Лучше иметь много приятелей, чем мало друзей.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15.  Временами меня переполняет </a:t>
            </a:r>
            <a:r>
              <a:rPr lang="ru-RU" sz="2000" dirty="0" smtClean="0">
                <a:solidFill>
                  <a:prstClr val="white"/>
                </a:solidFill>
                <a:cs typeface="Arial" charset="0"/>
              </a:rPr>
              <a:t>энергия, </a:t>
            </a:r>
            <a:r>
              <a:rPr lang="ru-RU" sz="2000" dirty="0">
                <a:solidFill>
                  <a:prstClr val="white"/>
                </a:solidFill>
                <a:cs typeface="Arial" charset="0"/>
              </a:rPr>
              <a:t>а иногда все валится из рук.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16.  Мне  приятнее  находится в компании, чем  быть одному.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17.  Я долго переживаю неудачу.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18.  У меня бывают  мысли, которые хотелось бы скрыть от других.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19.  Я могу  дать волю своим чувствам и от души повеселиться в компании.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AutoNum type="arabicPeriod" startAt="20"/>
            </a:pPr>
            <a:r>
              <a:rPr lang="ru-RU" sz="2000" dirty="0" smtClean="0">
                <a:solidFill>
                  <a:prstClr val="white"/>
                </a:solidFill>
                <a:cs typeface="Arial" charset="0"/>
              </a:rPr>
              <a:t>Мои </a:t>
            </a:r>
            <a:r>
              <a:rPr lang="ru-RU" sz="2000" dirty="0">
                <a:solidFill>
                  <a:prstClr val="white"/>
                </a:solidFill>
                <a:cs typeface="Arial" charset="0"/>
              </a:rPr>
              <a:t>нервы часто  натянуты до предела</a:t>
            </a:r>
            <a:r>
              <a:rPr lang="ru-RU" sz="2000" dirty="0" smtClean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2000" b="1" dirty="0" smtClean="0">
                <a:solidFill>
                  <a:prstClr val="white"/>
                </a:solidFill>
                <a:cs typeface="Arial" charset="0"/>
              </a:rPr>
              <a:t>                                                                                      </a:t>
            </a:r>
            <a:endParaRPr lang="ru-RU" dirty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23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046"/>
            <a:ext cx="9491913" cy="686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252046" y="164611"/>
            <a:ext cx="8891954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21.  Думаю, что меня считают веселым  человеком.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22.  Я часто жалею о сказанных или </a:t>
            </a:r>
            <a:r>
              <a:rPr lang="ru-RU" sz="2000" dirty="0" smtClean="0">
                <a:solidFill>
                  <a:prstClr val="white"/>
                </a:solidFill>
                <a:cs typeface="Arial" charset="0"/>
              </a:rPr>
              <a:t>не сказанных </a:t>
            </a:r>
            <a:r>
              <a:rPr lang="ru-RU" sz="2000" dirty="0">
                <a:solidFill>
                  <a:prstClr val="white"/>
                </a:solidFill>
                <a:cs typeface="Arial" charset="0"/>
              </a:rPr>
              <a:t>вовремя словах.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23.  На грубость я отвечаю грубостью.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24.  Я могу опоздать.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25.  Обычно мне легко и приятно в шумной  компании.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26.  Иногда  мне мешают уснуть разные мысли.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27.  Мне проще спросить о чем-то у других, чем прочитать самому.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28.  Я часто испытываю чувство вины.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29.  Мне нравится быть в центре внимания.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30.  Иногда я говорю о вещах, в которых не разбираюсь</a:t>
            </a:r>
            <a:r>
              <a:rPr lang="ru-RU" sz="2000" b="1" dirty="0">
                <a:solidFill>
                  <a:prstClr val="white"/>
                </a:solidFill>
                <a:cs typeface="Arial" charset="0"/>
              </a:rPr>
              <a:t>.</a:t>
            </a:r>
            <a:endParaRPr lang="ru-RU" sz="2000" dirty="0">
              <a:solidFill>
                <a:prstClr val="white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31.  Мне часто  снятся кошмары.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32.  Мне легко  общаться  с незнакомым человеком.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33.  Иногда мне кажется, что я  чем-то хуже других.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34.  Думаю, что я – уверенный  в себе человек.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35</a:t>
            </a:r>
            <a:r>
              <a:rPr lang="ru-RU" sz="2000" b="1" dirty="0">
                <a:solidFill>
                  <a:prstClr val="white"/>
                </a:solidFill>
                <a:cs typeface="Arial" charset="0"/>
              </a:rPr>
              <a:t>.  </a:t>
            </a:r>
            <a:r>
              <a:rPr lang="ru-RU" sz="2000" dirty="0">
                <a:solidFill>
                  <a:prstClr val="white"/>
                </a:solidFill>
                <a:cs typeface="Arial" charset="0"/>
              </a:rPr>
              <a:t>Меня задевает критика.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36.  У меня есть кое-какие вредные привычки.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37.  Я могу внести оживление в скучную компанию.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38.  Я беспокоюсь о своем здоровье.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39.  Я люблю подшучивать над другими.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white"/>
                </a:solidFill>
                <a:cs typeface="Arial" charset="0"/>
              </a:rPr>
              <a:t>40.  Мне трудно ответить «нет», когда меня о чем-то просят.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66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109538"/>
            <a:ext cx="9791700" cy="707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6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 smtClean="0">
              <a:solidFill>
                <a:srgbClr val="DDE9EC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285751" y="1600200"/>
            <a:ext cx="8480180" cy="4495800"/>
          </a:xfrm>
        </p:spPr>
        <p:txBody>
          <a:bodyPr>
            <a:normAutofit fontScale="925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b="1" dirty="0">
                <a:solidFill>
                  <a:srgbClr val="92D050"/>
                </a:solidFill>
              </a:rPr>
              <a:t>1</a:t>
            </a:r>
            <a:r>
              <a:rPr lang="ru-RU" b="1" dirty="0" smtClean="0">
                <a:solidFill>
                  <a:srgbClr val="92D050"/>
                </a:solidFill>
              </a:rPr>
              <a:t>. Шкала «Интроверсия-Экстраверсия»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400" dirty="0" smtClean="0"/>
              <a:t>(ориентация на внутренний мир или внешние обстоятельства)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sz="2400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sz="3200" dirty="0" smtClean="0"/>
              <a:t>Посчитайте  количество ПОЛОЖИТЕЛЬНЫХ ответов на вопросы: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800" dirty="0" smtClean="0"/>
              <a:t>    1, 3, 5, 8, 11, 14, 16, 19, 21, 23, 25, 27, 29, 32, 34, 37, 39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800" dirty="0" smtClean="0"/>
              <a:t>    (горизонтальная ось на графике)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sz="2800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sz="2800" dirty="0" smtClean="0"/>
              <a:t> Запишите число в рабочей тетради.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14" y="188640"/>
            <a:ext cx="9375776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48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109538"/>
            <a:ext cx="9791700" cy="707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285751" y="1600200"/>
            <a:ext cx="8480180" cy="4495800"/>
          </a:xfrm>
        </p:spPr>
        <p:txBody>
          <a:bodyPr>
            <a:normAutofit fontScale="925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b="1" dirty="0" smtClean="0">
                <a:solidFill>
                  <a:srgbClr val="92D050"/>
                </a:solidFill>
              </a:rPr>
              <a:t>2. Шкала «Стабильность-Чувствительность»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400" dirty="0" smtClean="0"/>
              <a:t>(высокое самообладание или эмоциональная возбудимость)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sz="2400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sz="3200" dirty="0" smtClean="0"/>
              <a:t>Посчитайте количество ПОЛОЖИТЕЛЬНЫХ ответов на вопросы: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800" dirty="0" smtClean="0"/>
              <a:t>    2, 4, 7, 9, 10, 13, 15, 17, 20, 22, 26, 28, 31, 33, 35, 38, 40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800" dirty="0" smtClean="0"/>
              <a:t>    (вертикальная ось на графике)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sz="2800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sz="2800" dirty="0" smtClean="0"/>
              <a:t> Запишите число в рабочей тетради.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4976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109538"/>
            <a:ext cx="9791700" cy="707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8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DDE9EC"/>
                </a:solidFill>
              </a:rPr>
              <a:t>Урок 2</a:t>
            </a:r>
          </a:p>
        </p:txBody>
      </p:sp>
      <p:pic>
        <p:nvPicPr>
          <p:cNvPr id="29699" name="Содержимое 4" descr="1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3439259" y="0"/>
            <a:ext cx="5704742" cy="6858000"/>
          </a:xfrm>
        </p:spPr>
      </p:pic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153879" y="357208"/>
            <a:ext cx="323117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2400" dirty="0">
                <a:solidFill>
                  <a:srgbClr val="92D050"/>
                </a:solidFill>
                <a:cs typeface="Arial" charset="0"/>
              </a:rPr>
              <a:t>Точка -  на одной из двух осей –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white"/>
                </a:solidFill>
                <a:cs typeface="Arial" charset="0"/>
              </a:rPr>
              <a:t>Вы  сочетаете  черты двух темпераментов.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prstClr val="white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92D050"/>
                </a:solidFill>
                <a:cs typeface="Arial" charset="0"/>
              </a:rPr>
              <a:t>Точка в центре  </a:t>
            </a:r>
            <a:r>
              <a:rPr lang="ru-RU" sz="2400" dirty="0">
                <a:solidFill>
                  <a:prstClr val="white"/>
                </a:solidFill>
                <a:cs typeface="Arial" charset="0"/>
              </a:rPr>
              <a:t>«яблочко» –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white"/>
                </a:solidFill>
                <a:cs typeface="Arial" charset="0"/>
              </a:rPr>
              <a:t>Вы сочетаете черты всех четырёх темпераментов. Будем надеяться, что самые лучшие.</a:t>
            </a:r>
          </a:p>
        </p:txBody>
      </p:sp>
      <p:pic>
        <p:nvPicPr>
          <p:cNvPr id="29701" name="Picture 5" descr="C:\Documents and Settings\Oxana.HOME-26D7B77438\Рабочий стол\арамис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385039" y="0"/>
            <a:ext cx="1186962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" descr="C:\Documents and Settings\Oxana.HOME-26D7B77438\Рабочий стол\портос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198841" y="5834090"/>
            <a:ext cx="945173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3" descr="C:\Documents and Settings\Oxana.HOME-26D7B77438\Рабочий стол\д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001000" y="0"/>
            <a:ext cx="1143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 descr="C:\Documents and Settings\Oxana.HOME-26D7B77438\Рабочий стол\атос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099295" y="5857902"/>
            <a:ext cx="123092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53879" y="4909399"/>
            <a:ext cx="35608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white"/>
                </a:solidFill>
              </a:rPr>
              <a:t>Чем дальше вы от центра, тем ярче у вас выражены черты  данного темперамента</a:t>
            </a:r>
            <a:endParaRPr lang="ru-RU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7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109538"/>
            <a:ext cx="9791700" cy="707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6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 algn="ctr" eaLnBrk="1" hangingPunct="1"/>
            <a:r>
              <a:rPr lang="ru-RU" sz="3600" dirty="0" smtClean="0"/>
              <a:t>В чистом виде темпераменты встречаются редко </a:t>
            </a:r>
            <a:endParaRPr lang="ru-RU" dirty="0" smtClean="0"/>
          </a:p>
        </p:txBody>
      </p:sp>
      <p:sp>
        <p:nvSpPr>
          <p:cNvPr id="41988" name="Содержимое 3"/>
          <p:cNvSpPr>
            <a:spLocks noGrp="1"/>
          </p:cNvSpPr>
          <p:nvPr>
            <p:ph sz="quarter" idx="1"/>
          </p:nvPr>
        </p:nvSpPr>
        <p:spPr>
          <a:xfrm>
            <a:off x="495300" y="1412776"/>
            <a:ext cx="8153400" cy="490061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3200" dirty="0" smtClean="0"/>
              <a:t>В каждом человеке есть что-то от холерика, сангвиника, флегматика и меланхолика. </a:t>
            </a:r>
          </a:p>
          <a:p>
            <a:pPr marL="0" indent="0" eaLnBrk="1" hangingPunct="1">
              <a:buNone/>
            </a:pPr>
            <a:r>
              <a:rPr lang="ru-RU" sz="3200" dirty="0" smtClean="0"/>
              <a:t>Вопрос, кем лучше быть, не имеет смысла, как и вопрос, какое время года лучше.</a:t>
            </a:r>
          </a:p>
          <a:p>
            <a:pPr marL="0" indent="0" eaLnBrk="1" hangingPunct="1">
              <a:buNone/>
            </a:pPr>
            <a:r>
              <a:rPr lang="ru-RU" sz="3200" dirty="0" smtClean="0"/>
              <a:t>В каждом есть свои плюсы и свои минусы. </a:t>
            </a:r>
          </a:p>
          <a:p>
            <a:pPr marL="0" indent="0" eaLnBrk="1" hangingPunct="1">
              <a:buNone/>
            </a:pPr>
            <a:r>
              <a:rPr lang="ru-RU" sz="3200" dirty="0" smtClean="0"/>
              <a:t>Надо их знать и действовать, выбирая эффективную модель поведения в зависимости от ситуации, не идя на поводу у природных качеств, а развивая их.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9944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-69999"/>
            <a:ext cx="9144000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Конфликтогены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2352" y="1387601"/>
            <a:ext cx="8229600" cy="3121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Слова, </a:t>
            </a:r>
          </a:p>
          <a:p>
            <a:pPr marL="0" indent="0"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ействия,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(бездействие),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могущие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привести к конфликту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681" y="4005064"/>
            <a:ext cx="4184943" cy="2641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1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613"/>
            <a:ext cx="9144000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Правила бесконфликтного общения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1. Не используйте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конфликтогены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.</a:t>
            </a:r>
          </a:p>
          <a:p>
            <a:pPr marL="0" indent="0">
              <a:buNone/>
            </a:pPr>
            <a:endParaRPr lang="ru-RU" i="1" dirty="0" smtClean="0">
              <a:solidFill>
                <a:schemeClr val="bg2">
                  <a:lumMod val="1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0892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619674" y="2708920"/>
            <a:ext cx="6840760" cy="309634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1619672" y="2348880"/>
            <a:ext cx="6264696" cy="34563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75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613"/>
            <a:ext cx="9144000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Правила бесконфликтного общения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2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. Не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отвечайте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конфликтогеном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 на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конфликтоген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.</a:t>
            </a:r>
          </a:p>
          <a:p>
            <a:pPr marL="0" indent="0">
              <a:buNone/>
            </a:pPr>
            <a:endParaRPr lang="ru-RU" i="1" dirty="0" smtClean="0">
              <a:solidFill>
                <a:schemeClr val="bg2">
                  <a:lumMod val="10000"/>
                </a:schemeClr>
              </a:solidFill>
              <a:latin typeface="Cambria Math" pitchFamily="18" charset="0"/>
              <a:ea typeface="Cambria Math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Если </a:t>
            </a:r>
            <a:r>
              <a:rPr lang="ru-RU" i="1" dirty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не остановитесь сейчас, то позднее сделать это будет практически </a:t>
            </a:r>
            <a:r>
              <a:rPr lang="ru-RU" i="1" dirty="0" smtClean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невозможно.</a:t>
            </a:r>
            <a:endParaRPr lang="ru-RU" i="1" dirty="0">
              <a:solidFill>
                <a:schemeClr val="bg2">
                  <a:lumMod val="1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38645"/>
            <a:ext cx="3865612" cy="231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36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613"/>
            <a:ext cx="9144000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Правила бесконфликтного общения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3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.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Проявляйте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эмпатию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 к собеседнику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.</a:t>
            </a:r>
            <a:endParaRPr lang="ru-RU" i="1" dirty="0" smtClean="0">
              <a:solidFill>
                <a:schemeClr val="bg2">
                  <a:lumMod val="25000"/>
                </a:schemeClr>
              </a:solidFill>
              <a:latin typeface="Cambria Math" pitchFamily="18" charset="0"/>
              <a:ea typeface="Cambria Math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Противоположность                         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конфликтогена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 -                             благожелательные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посылы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                             в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адрес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собеседника: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похвала,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                        комплимент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, дружеская улыбка, внимание, интерес к личности, сочувствие, уважительное отношение и т.д.</a:t>
            </a:r>
            <a:endParaRPr lang="ru-RU" i="1" dirty="0" smtClean="0">
              <a:solidFill>
                <a:schemeClr val="bg2">
                  <a:lumMod val="25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988840"/>
            <a:ext cx="2237234" cy="2026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69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9144000" cy="704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Правила бесконфликтного общения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2" y="1600200"/>
            <a:ext cx="8291264" cy="4997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4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.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Делайте как можно больше благожелательных посылов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.</a:t>
            </a:r>
          </a:p>
          <a:p>
            <a:pPr marL="0" indent="0" algn="ctr">
              <a:buNone/>
            </a:pPr>
            <a:endParaRPr lang="ru-RU" dirty="0" smtClean="0">
              <a:solidFill>
                <a:schemeClr val="bg2">
                  <a:lumMod val="25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8" y="2969890"/>
            <a:ext cx="4203551" cy="3041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17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112713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248" y="-31739"/>
            <a:ext cx="475252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6274" y="309109"/>
            <a:ext cx="4262192" cy="106613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Типы </a:t>
            </a:r>
            <a:r>
              <a:rPr lang="ru-RU" dirty="0" err="1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конфликтогенов</a:t>
            </a:r>
            <a:endParaRPr lang="ru-RU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189195">
            <a:off x="245530" y="1220317"/>
            <a:ext cx="4877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Стремление к превосходству</a:t>
            </a:r>
            <a:endParaRPr lang="ru-RU" sz="3600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03" y="2492896"/>
            <a:ext cx="4689775" cy="240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03" y="4365104"/>
            <a:ext cx="4868650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 rot="21106032">
            <a:off x="874948" y="3347829"/>
            <a:ext cx="285847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проявления </a:t>
            </a:r>
            <a:endParaRPr lang="ru-RU" sz="3200" b="1" dirty="0" smtClean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агрессивности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1157983">
            <a:off x="1135110" y="5306298"/>
            <a:ext cx="251703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проявления </a:t>
            </a:r>
            <a:endParaRPr lang="ru-RU" sz="3200" dirty="0" smtClean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эгоизма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203" y="2465184"/>
            <a:ext cx="4033620" cy="268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09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0"/>
            <a:ext cx="9785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106613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Стремление к превосходству</a:t>
            </a:r>
            <a:endParaRPr lang="ru-RU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90"/>
            <a:ext cx="9702756" cy="716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5" y="1484784"/>
            <a:ext cx="483524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Прямые 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проявления 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превосходства</a:t>
            </a:r>
          </a:p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Приказание</a:t>
            </a:r>
          </a:p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Угроза</a:t>
            </a:r>
          </a:p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замечание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или любая другая отрицательная оценка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</a:p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критика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обвинение,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насмешка, издевка</a:t>
            </a:r>
          </a:p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сарказм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78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Узор на стекле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Узор на стекле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Узор на стекле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Узор на стекле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Узор на стекле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Узор на стекле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12920</TotalTime>
  <Words>1243</Words>
  <Application>Microsoft Office PowerPoint</Application>
  <PresentationFormat>Экран (4:3)</PresentationFormat>
  <Paragraphs>168</Paragraphs>
  <Slides>29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Тема Office</vt:lpstr>
      <vt:lpstr>Узор на стекле</vt:lpstr>
      <vt:lpstr>1_Узор на стекле</vt:lpstr>
      <vt:lpstr>2_Узор на стекле</vt:lpstr>
      <vt:lpstr>3_Узор на стекле</vt:lpstr>
      <vt:lpstr>4_Узор на стекле</vt:lpstr>
      <vt:lpstr>5_Узор на стекле</vt:lpstr>
      <vt:lpstr>Эффективное поведение в конфликте Занятие 3. Как обнаружить конфликтоген</vt:lpstr>
      <vt:lpstr>Конфликтная ситуация</vt:lpstr>
      <vt:lpstr>Конфликтогены</vt:lpstr>
      <vt:lpstr>Правила бесконфликтного общения</vt:lpstr>
      <vt:lpstr>Правила бесконфликтного общения</vt:lpstr>
      <vt:lpstr>Правила бесконфликтного общения</vt:lpstr>
      <vt:lpstr>Правила бесконфликтного общения</vt:lpstr>
      <vt:lpstr>Типы конфликтогенов</vt:lpstr>
      <vt:lpstr>Стремление к превосходству</vt:lpstr>
      <vt:lpstr>Снисходительное отношение</vt:lpstr>
      <vt:lpstr>Хвастовство</vt:lpstr>
      <vt:lpstr>Категоричность</vt:lpstr>
      <vt:lpstr>Навязывание своих советов</vt:lpstr>
      <vt:lpstr>Перебивание собеседника</vt:lpstr>
      <vt:lpstr>Утаивание информации</vt:lpstr>
      <vt:lpstr>Нарушения этики, намеренные или непреднамеренные</vt:lpstr>
      <vt:lpstr>Презентация PowerPoint</vt:lpstr>
      <vt:lpstr>Обман или попытка обмана </vt:lpstr>
      <vt:lpstr>Напоминание о какой-то проигрышной для собеседника ситуации</vt:lpstr>
      <vt:lpstr>Перекладывание ответственности на другого человека.</vt:lpstr>
      <vt:lpstr>Просьба одолжить деньги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чистом виде темпераменты встречаются редко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Эффективное поведение в конфликте</dc:title>
  <dc:creator>Администратор</dc:creator>
  <cp:lastModifiedBy>Olga</cp:lastModifiedBy>
  <cp:revision>115</cp:revision>
  <dcterms:created xsi:type="dcterms:W3CDTF">2015-02-16T07:45:38Z</dcterms:created>
  <dcterms:modified xsi:type="dcterms:W3CDTF">2016-04-14T14:29:05Z</dcterms:modified>
</cp:coreProperties>
</file>