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4" r:id="rId3"/>
    <p:sldId id="257" r:id="rId4"/>
    <p:sldId id="348" r:id="rId5"/>
    <p:sldId id="346" r:id="rId6"/>
    <p:sldId id="347" r:id="rId7"/>
    <p:sldId id="326" r:id="rId8"/>
    <p:sldId id="327" r:id="rId9"/>
    <p:sldId id="329" r:id="rId10"/>
    <p:sldId id="328" r:id="rId11"/>
    <p:sldId id="32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3" r:id="rId20"/>
    <p:sldId id="314" r:id="rId21"/>
    <p:sldId id="315" r:id="rId22"/>
    <p:sldId id="316" r:id="rId23"/>
    <p:sldId id="317" r:id="rId24"/>
    <p:sldId id="331" r:id="rId25"/>
    <p:sldId id="332" r:id="rId26"/>
    <p:sldId id="324" r:id="rId27"/>
    <p:sldId id="333" r:id="rId28"/>
    <p:sldId id="340" r:id="rId29"/>
    <p:sldId id="335" r:id="rId30"/>
    <p:sldId id="341" r:id="rId31"/>
    <p:sldId id="334" r:id="rId32"/>
    <p:sldId id="342" r:id="rId33"/>
    <p:sldId id="337" r:id="rId34"/>
    <p:sldId id="338" r:id="rId35"/>
    <p:sldId id="339" r:id="rId36"/>
    <p:sldId id="343" r:id="rId37"/>
    <p:sldId id="336" r:id="rId38"/>
    <p:sldId id="345" r:id="rId39"/>
    <p:sldId id="34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8" autoAdjust="0"/>
  </p:normalViewPr>
  <p:slideViewPr>
    <p:cSldViewPr>
      <p:cViewPr>
        <p:scale>
          <a:sx n="50" d="100"/>
          <a:sy n="50" d="100"/>
        </p:scale>
        <p:origin x="-1080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6D4AF-5802-4704-AC16-DE91455C8FB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FF971-6B32-4C72-9A25-EA2C2248A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9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Конфликтогенами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данного вида являются и безапелляционные фразы типа "Все мужчины -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подлецы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", "Все женщины - обманщицы", "Все воруют", "...и закончим этот разговор".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Конфликтогенами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данного вида являются и безапелляционные фразы типа "Все мужчины -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подлецы</a:t>
            </a:r>
            <a:r>
              <a:rPr lang="ru-RU" sz="1200" i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", "Все женщины - обманщицы", "Все воруют", "...и закончим этот разговор".</a:t>
            </a:r>
            <a:endParaRPr lang="ru-RU" sz="105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Любопытен сюжет, связанный с Эйнштейном. Ученый имел маленькую записную книжечку, в которую записывал пришедшие в голову мысли. "Почему она у Вас такая маленькая?" - спросили его.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"Потому, - ответил выдающийся ученый, - что хорошие мысли приходят очень редко".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Неплохая подсказка любителям навязывать свою точку зрения: хорошие мысли бывают, может быть, и у них гораздо реже, чем они считают.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Отсутствие информации вызывает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Информация может утаиваться по разным причинам: например, руководителем от подчиненных из благих побуждений, чтобы не расстраивать плохими новостями.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Но природа не терпит пустоты, и возникший вакуум заполняется домыслами, слухами, сплетнями, которые бывают еще худшего свойства. Хотя гораздо опаснее, что возникает недоверие к сокрывшему информацию, ибо его действие вызвало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Отсутствие информации вызывает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Информация может утаиваться по разным причинам: например, руководителем от подчиненных из благих побуждений, чтобы не расстраивать плохими новостями.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Но природа не терпит пустоты, и возникший вакуум заполняется домыслами, слухами, сплетнями, которые бывают еще худшего свойства. Хотя гораздо опаснее, что возникает недоверие к сокрывшему информацию, ибо его действие вызвало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Отсутствие информации вызывает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Информация может утаиваться по разным причинам: например, руководителем от подчиненных из благих побуждений, чтобы не расстраивать плохими новостями.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Но природа не терпит пустоты, и возникший вакуум заполняется домыслами, слухами, сплетнями, которые бывают еще худшего свойства. Хотя гораздо опаснее, что возникает недоверие к сокрывшему информацию, ибо его действие вызвало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Отсутствие информации вызывает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Информация может утаиваться по разным причинам: например, руководителем от подчиненных из благих побуждений, чтобы не расстраивать плохими новостями.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Но природа не терпит пустоты, и возникший вакуум заполняется домыслами, слухами, сплетнями, которые бывают еще худшего свойства. Хотя гораздо опаснее, что возникает недоверие к сокрывшему информацию, ибо его действие вызвало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Отсутствие информации вызывает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Информация может утаиваться по разным причинам: например, руководителем от подчиненных из благих побуждений, чтобы не расстраивать плохими новостями.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Но природа не терпит пустоты, и возникший вакуум заполняется домыслами, слухами, сплетнями, которые бывают еще худшего свойства. Хотя гораздо опаснее, что возникает недоверие к сокрывшему информацию, ибо его действие вызвало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Отсутствие информации вызывает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Информация может утаиваться по разным причинам: например, руководителем от подчиненных из благих побуждений, чтобы не расстраивать плохими новостями.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Но природа не терпит пустоты, и возникший вакуум заполняется домыслами, слухами, сплетнями, которые бывают еще худшего свойства. Хотя гораздо опаснее, что возникает недоверие к сокрывшему информацию, ибо его действие вызвало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60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"Если ты умнее других, то никому не говори об этом".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Конфликтогеном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является и снисходительный тон.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"Если ты умнее других, то никому не говори об этом".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Конфликтогеном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является и снисходительный тон.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313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Эффективное поведение в конфликте</a:t>
            </a:r>
            <a:br>
              <a:rPr lang="ru-RU" dirty="0" smtClean="0"/>
            </a:br>
            <a:r>
              <a:rPr lang="ru-RU" sz="3600" dirty="0" smtClean="0">
                <a:solidFill>
                  <a:srgbClr val="FF0000"/>
                </a:solidFill>
              </a:rPr>
              <a:t>Занятие 4.</a:t>
            </a:r>
            <a:r>
              <a:rPr lang="ru-RU" sz="4000" dirty="0" smtClean="0"/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Как обнаружить </a:t>
            </a:r>
            <a:r>
              <a:rPr lang="ru-RU" sz="3600" dirty="0" err="1" smtClean="0">
                <a:solidFill>
                  <a:srgbClr val="FF0000"/>
                </a:solidFill>
              </a:rPr>
              <a:t>конфликтогены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3457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Центр педагогической диагностики и консультирования детей и подростков г. Сочи </a:t>
            </a:r>
            <a:endParaRPr lang="en-US" dirty="0"/>
          </a:p>
          <a:p>
            <a:r>
              <a:rPr lang="ru-RU" dirty="0" smtClean="0"/>
              <a:t>Автор: Попандопуло Ольга Петровна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2525266" cy="16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C0504D">
                  <a:lumMod val="75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88" y="836712"/>
            <a:ext cx="84969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>
              <a:lnSpc>
                <a:spcPct val="115000"/>
              </a:lnSpc>
            </a:pPr>
            <a:r>
              <a:rPr lang="ru-RU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</a:t>
            </a:r>
            <a:r>
              <a:rPr lang="ru-RU" sz="4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тремление </a:t>
            </a:r>
            <a:r>
              <a:rPr lang="ru-RU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к </a:t>
            </a:r>
            <a:r>
              <a:rPr lang="ru-RU" sz="4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превосходству </a:t>
            </a:r>
            <a:r>
              <a:rPr lang="ru-RU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и </a:t>
            </a:r>
            <a:r>
              <a:rPr lang="ru-RU" sz="4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проявление эгоизма – формы скрытой агрессии, завуалированное посягательство </a:t>
            </a:r>
            <a:r>
              <a:rPr lang="ru-RU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на достоинство человека, его интересы.</a:t>
            </a:r>
            <a:endParaRPr lang="ru-RU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09" y="5009776"/>
            <a:ext cx="3231491" cy="181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0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Стремление к превосходству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0"/>
            <a:ext cx="9702756" cy="716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484784"/>
            <a:ext cx="48352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Прямые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проявления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превосходства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Приказание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Угроза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замечание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или любая другая отрицательная оценка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критика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обвинение,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насмешка, издевка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сарказм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Снисходительное отношение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5" y="0"/>
            <a:ext cx="9702756" cy="716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484784"/>
            <a:ext cx="50943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«Не обижайтесь» «Успокойтесь»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«Как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можно этого не знать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?»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«Неужели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Вы не понимаете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?»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«Вам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ведь русским языком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сказано»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«Вы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умный человек, а поступаете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...»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Хвастовство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490"/>
            <a:ext cx="9684568" cy="366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Восторженный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рассказ о своих успехах, истинных или мнимых, вызывает раздражение, желание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«поставить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место» хвастуна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38" y="4077072"/>
            <a:ext cx="3479880" cy="253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53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Категоричность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" y="481916"/>
            <a:ext cx="9684568" cy="612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Излишняя уверенность в правоте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9732" y="2789994"/>
            <a:ext cx="3825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"Я считаю", "Я уверен"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545582"/>
            <a:ext cx="56703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Вместо этого рекомендуется: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"Я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думаю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"Мне кажется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 меня сложилось впечатление, что...".</a:t>
            </a:r>
          </a:p>
        </p:txBody>
      </p:sp>
    </p:spTree>
    <p:extLst>
      <p:ext uri="{BB962C8B-B14F-4D97-AF65-F5344CB8AC3E}">
        <p14:creationId xmlns:p14="http://schemas.microsoft.com/office/powerpoint/2010/main" val="219489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Навязывание своих советов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11"/>
            <a:ext cx="9684568" cy="612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6823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6823" y="1643215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6822" y="1810047"/>
            <a:ext cx="4248805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Давай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совет лишь тогда, когда тебя об этом просят.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Советующий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занимает позицию превосходства.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3" y="3717032"/>
            <a:ext cx="3588327" cy="2691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39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Перебивание собеседника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05" y="1575846"/>
            <a:ext cx="5742625" cy="4301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4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Утаивание информации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" y="481916"/>
            <a:ext cx="9684568" cy="612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1810" y="2394822"/>
            <a:ext cx="49767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Вакуум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заполняется домыслами, слухами,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сплетнями.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6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05527"/>
            <a:ext cx="8748464" cy="106613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Нарушения этики, намеренные или непреднамеренные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55" y="2397476"/>
            <a:ext cx="4927760" cy="3695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31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3" y="550000"/>
            <a:ext cx="9684568" cy="612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49202" y="3044280"/>
            <a:ext cx="4045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Подшучивание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156121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Повторим…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b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0" y="1124478"/>
            <a:ext cx="3193821" cy="2015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91766"/>
            <a:ext cx="2862064" cy="214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86" y="1096672"/>
            <a:ext cx="3799956" cy="17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28" y="1344613"/>
            <a:ext cx="3542157" cy="198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9" y="3363614"/>
            <a:ext cx="3871296" cy="2322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951" y="4154339"/>
            <a:ext cx="310991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15" y="3119342"/>
            <a:ext cx="3612431" cy="26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1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Обман или попытка обмана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51" y="1325309"/>
            <a:ext cx="6667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0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8748464" cy="20621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Напоминание </a:t>
            </a:r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 какой-то проигрышной для собеседника </a:t>
            </a:r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ситуации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08" y="2102434"/>
            <a:ext cx="7051020" cy="446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61372" y="2825531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3628667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Благодарность забывчивей всего.</a:t>
            </a:r>
          </a:p>
          <a:p>
            <a:pPr algn="r"/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Ф.Шиллер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8748464" cy="206216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Перекладывание ответственности на другого человека.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61372" y="2825531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0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8748464" cy="20621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Просьба одолжить деньги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61372" y="2825531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32" y="2222865"/>
            <a:ext cx="4874924" cy="3642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1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Определите тип </a:t>
            </a:r>
            <a:r>
              <a:rPr lang="ru-RU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конфликтогена</a:t>
            </a:r>
            <a:r>
              <a:rPr lang="ru-RU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(слова)</a:t>
            </a:r>
            <a:endParaRPr lang="ru-RU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3101"/>
            <a:ext cx="7992888" cy="47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53102"/>
            <a:ext cx="8229600" cy="51442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«Я так и знала, что ты опоздаешь!»                 </a:t>
            </a:r>
          </a:p>
          <a:p>
            <a:pPr marL="0" indent="0" algn="r">
              <a:buNone/>
            </a:pPr>
            <a:r>
              <a:rPr lang="ru-RU" sz="28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Категоричность</a:t>
            </a:r>
          </a:p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«Сколько вам говорить, как правильно выполнять задание!»</a:t>
            </a:r>
          </a:p>
          <a:p>
            <a:pPr marL="0" indent="0" algn="r">
              <a:buNone/>
            </a:pPr>
            <a:r>
              <a:rPr lang="ru-RU" sz="28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Снисходительност</a:t>
            </a:r>
            <a:r>
              <a:rPr lang="ru-RU" sz="33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ь</a:t>
            </a:r>
          </a:p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«Да у меня черный пояс по каратэ!»</a:t>
            </a:r>
          </a:p>
          <a:p>
            <a:pPr marL="0" indent="0" algn="r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                           </a:t>
            </a:r>
            <a:r>
              <a:rPr lang="ru-RU" sz="28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Хвастовство</a:t>
            </a:r>
          </a:p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«Вы </a:t>
            </a:r>
            <a:r>
              <a:rPr lang="ru-RU" sz="3300" dirty="0">
                <a:latin typeface="Cambria Math" panose="02040503050406030204" pitchFamily="18" charset="0"/>
                <a:ea typeface="Cambria Math" panose="02040503050406030204" pitchFamily="18" charset="0"/>
              </a:rPr>
              <a:t>всегда так глупы, или сегодня особый случай</a:t>
            </a: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?»</a:t>
            </a:r>
          </a:p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                                                 </a:t>
            </a:r>
            <a:r>
              <a:rPr lang="ru-RU" sz="28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Сарказм</a:t>
            </a:r>
          </a:p>
          <a:p>
            <a:pPr marL="0" indent="0">
              <a:buNone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4229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Определить тип </a:t>
            </a:r>
            <a:r>
              <a:rPr lang="ru-RU" dirty="0" err="1" smtClean="0">
                <a:solidFill>
                  <a:schemeClr val="bg1"/>
                </a:solidFill>
              </a:rPr>
              <a:t>конфликтогена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3101"/>
            <a:ext cx="7992888" cy="47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53102"/>
            <a:ext cx="8229600" cy="54048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«Тебе надо перестать общаться с Машей».</a:t>
            </a:r>
          </a:p>
          <a:p>
            <a:pPr marL="0" indent="0" algn="r">
              <a:buNone/>
            </a:pPr>
            <a:r>
              <a:rPr lang="ru-RU" sz="28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Навязывание советов</a:t>
            </a:r>
          </a:p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«Я же вчера за тебя в автобусе заплатил!»</a:t>
            </a:r>
          </a:p>
          <a:p>
            <a:pPr marL="0" indent="0" algn="r">
              <a:buNone/>
            </a:pPr>
            <a:r>
              <a:rPr lang="ru-RU" sz="28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Напоминание о проигрышной ситуации</a:t>
            </a:r>
          </a:p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«Слышишь, ты! Надоел уже!!!!»</a:t>
            </a:r>
          </a:p>
          <a:p>
            <a:pPr marL="0" indent="0" algn="r">
              <a:buNone/>
            </a:pPr>
            <a:r>
              <a:rPr lang="ru-RU" sz="28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Проявление агрессии</a:t>
            </a:r>
          </a:p>
          <a:p>
            <a:pPr marL="0" indent="0">
              <a:buNone/>
            </a:pP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«Если ты не вернешь мне долг,  я расскажу твоим родителям, что ты тратишь деньги на компьютерные игры»</a:t>
            </a:r>
          </a:p>
          <a:p>
            <a:pPr marL="0" indent="0" algn="r">
              <a:buNone/>
            </a:pPr>
            <a:r>
              <a:rPr lang="ru-RU" sz="28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Угроза  </a:t>
            </a:r>
            <a:r>
              <a:rPr lang="ru-RU" sz="26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sz="3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</a:p>
          <a:p>
            <a:pPr marL="0" indent="0">
              <a:buNone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763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7910829" cy="1233429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Психогеометрический</a:t>
            </a:r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тест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8" y="2381605"/>
            <a:ext cx="8399954" cy="161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7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6470669" cy="12334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Интерпретация. Квадрат</a:t>
            </a:r>
            <a:endParaRPr lang="ru-RU" sz="4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105140"/>
            <a:ext cx="8136904" cy="472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Квадратам свойственны трудолюбие</a:t>
            </a:r>
            <a:r>
              <a:rPr lang="ru-RU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, усердие, потребность доводить начатое дело до конца, упорство, </a:t>
            </a:r>
            <a:r>
              <a:rPr lang="ru-RU" sz="28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выносливость</a:t>
            </a:r>
            <a:r>
              <a:rPr lang="ru-RU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, </a:t>
            </a:r>
            <a:r>
              <a:rPr lang="ru-RU" sz="28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терпение. Начитанные, во многом разбираются. Левополушарные мыслители.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Их идеал — распланированная, предсказуемая жизнь, и им не по душе изменение привычного хода событий. Они постоянно «упорядочивают», организуют людей и вещи вокруг себя.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98" y="-20910"/>
            <a:ext cx="2101602" cy="210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388" y="1124744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Каким способом </a:t>
            </a:r>
            <a:r>
              <a:rPr lang="ru-RU" sz="4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Квадраты</a:t>
            </a: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будут решать конфликты?</a:t>
            </a:r>
            <a:endParaRPr lang="ru-RU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6162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611560"/>
            <a:ext cx="8632825" cy="1091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3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6470669" cy="12334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Треугольник</a:t>
            </a:r>
            <a:endParaRPr lang="ru-RU" sz="4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44824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Лидерство, энергичность. Сильные, целеустремленные люди, умеют глубоко анализировать ситуации. Стремление быть правым во всем, постоянно конкурирует со всеми. </a:t>
            </a:r>
          </a:p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Треугольники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 большим трудом признают свои ошибки! Можно сказать, что они видят то, что хотят видеть, не любят менять свои решения, часто бывают категоричны, не признают возражений.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Треугольники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быстро и успешно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учатся, но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только тому, что соответствует их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представлениям,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способствует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достижению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главной цели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Стремление сделать карьеру, эгоцентризм. 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0"/>
            <a:ext cx="1927646" cy="17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9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254" y="-31739"/>
            <a:ext cx="475252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6272" y="309109"/>
            <a:ext cx="4262192" cy="10661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Типы </a:t>
            </a:r>
            <a:r>
              <a:rPr lang="ru-RU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конфликтогенов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89195">
            <a:off x="245530" y="1220316"/>
            <a:ext cx="487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Стремление к превосходству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03" y="2492896"/>
            <a:ext cx="4689775" cy="240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03" y="4365104"/>
            <a:ext cx="4868650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 rot="21106032">
            <a:off x="874947" y="3347829"/>
            <a:ext cx="28584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проявления 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агрессивности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157983">
            <a:off x="1135104" y="5306298"/>
            <a:ext cx="25170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проявления </a:t>
            </a:r>
            <a:endParaRPr lang="ru-RU" sz="3200" dirty="0" smtClean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эгоизма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03" y="2465180"/>
            <a:ext cx="4033620" cy="268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0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388" y="1124744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Каким способом </a:t>
            </a:r>
            <a:r>
              <a:rPr lang="ru-RU" sz="4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Треугольники</a:t>
            </a: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будут решать конфликты?</a:t>
            </a:r>
            <a:endParaRPr lang="ru-RU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6162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611560"/>
            <a:ext cx="8632825" cy="1091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4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6470669" cy="1233429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Прямоугольник</a:t>
            </a:r>
            <a:endParaRPr lang="ru-RU" sz="4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86" y="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567934"/>
            <a:ext cx="8208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Временная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форма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личности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 Это люди, не удовлетворенные тем образом жизни, который они ведут сейчас, и поэтому занятые поисками лучшего положения. </a:t>
            </a:r>
            <a:endParaRPr lang="ru-RU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Состояние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замешательства, запутанность в проблемах и неопределенность в отношении себя на данный момент времени, непоследовательность и непредсказуемость поступков. </a:t>
            </a:r>
            <a:b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Любознательность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 пытливость, живой интерес ко всему происходящему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смелость.</a:t>
            </a:r>
          </a:p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Обратной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стороной этого является чрезмерная доверчивость, внушаемость. Поэтому Прямоугольниками легко манипулировать. «Прямоугольность» — всего лишь стадия. Она пройдет!</a:t>
            </a:r>
          </a:p>
        </p:txBody>
      </p:sp>
    </p:spTree>
    <p:extLst>
      <p:ext uri="{BB962C8B-B14F-4D97-AF65-F5344CB8AC3E}">
        <p14:creationId xmlns:p14="http://schemas.microsoft.com/office/powerpoint/2010/main" val="34282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388" y="1124744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Каким способом </a:t>
            </a:r>
            <a:r>
              <a:rPr lang="ru-RU" sz="4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Прямоугольники</a:t>
            </a: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будут решать конфликты?</a:t>
            </a:r>
            <a:endParaRPr lang="ru-RU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6162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611560"/>
            <a:ext cx="8632825" cy="1091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4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6470669" cy="12334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Круг</a:t>
            </a:r>
            <a:endParaRPr lang="ru-RU" sz="4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3822" y="1916832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С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имвол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гармонии.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Круг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искренне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заинтересован в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хороших межличностных отношениях. Высшая ценность для Круга — люди. Круг — самая доброжелательная из пяти форм.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служит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«клеем»,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скрепляющим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коллектив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и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семью. Хорошие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слушатели. О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бладают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высокой чувствительностью, развитой </a:t>
            </a:r>
            <a:r>
              <a:rPr lang="ru-RU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эмпатией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Круги великолепно «читают» людей и в одну минуту способны распознать притворщика, обманщика.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0"/>
            <a:ext cx="2124472" cy="159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3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6470669" cy="12334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Круг</a:t>
            </a:r>
            <a:endParaRPr lang="ru-RU" sz="4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567934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Круги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направлены скорее на людей, чем на дело. Пытаясь сохранить мир, они иногда избегают занимать «твердую» позицию и принимать непопулярные решения. Для Круга нет ничего более тяжкого, чем вступать в межличностный конфликт. Они любой ценой стремятся его избежать. Иногда — в ущерб делу. Во-вторых, Круги вообще не отличаются решительностью, часто не могут подать себя должным образом.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0"/>
            <a:ext cx="2124472" cy="159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5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6470669" cy="12334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Круг</a:t>
            </a:r>
            <a:endParaRPr lang="ru-RU" sz="4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4822" y="1905506"/>
            <a:ext cx="7560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Треугольники, как правило, легко берут над ними верх. Однако Круги не слишком беспокоятся, в чьих руках находятся власть. В одном Круги проявляют завидную твердость — если дело касается вопросов морали или нарушения справедливости.</a:t>
            </a:r>
            <a:endParaRPr lang="ru-RU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0"/>
            <a:ext cx="2124472" cy="159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2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388" y="1124744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Каким способом </a:t>
            </a:r>
            <a:r>
              <a:rPr lang="ru-RU" sz="4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Круги</a:t>
            </a: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будут решать конфликты?</a:t>
            </a:r>
            <a:endParaRPr lang="ru-RU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6162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611560"/>
            <a:ext cx="8632825" cy="1091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4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6470669" cy="12334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Зигзаг</a:t>
            </a:r>
            <a:endParaRPr lang="ru-RU" sz="4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67934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Креативность, творчество, развитое чувство красоты.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Зигзаги добиваются согласия 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не путем уступок, а наоборот — заострением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конфликта. Бывают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язвительными, «открывая глаза» другим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Зигзаги просто не могут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работать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в хорошо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организованных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ситуациях.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Их раздражают строго фиксированные обязанности и постоянные способы работы. В деле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им требуется независимость от других и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вдохновение.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Тогда Зигзаг «оживает» и начинает выполнять свое основное назначение —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придумывать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новые идеи и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способы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работы.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82" y="0"/>
            <a:ext cx="1578017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4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6470669" cy="12334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Зигзаг</a:t>
            </a:r>
            <a:endParaRPr lang="ru-RU" sz="4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82" y="0"/>
            <a:ext cx="1578017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582341"/>
            <a:ext cx="61744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Зигзаги непрактичны и наивны.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Они 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несдержанны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очень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эмоциональны, что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часто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мешает им проводить свои идеи в жизнь. О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ни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не сильны в проработке конкретных деталей и не слишком настойчивы в доведении дела до конца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(так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как с утратой новизны теряется и интерес к идее).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9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388" y="1124744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Каким способом </a:t>
            </a:r>
            <a:r>
              <a:rPr lang="ru-RU" sz="4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Зигзаги</a:t>
            </a:r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будут решать конфликты?</a:t>
            </a:r>
            <a:endParaRPr lang="ru-RU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6162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611560"/>
            <a:ext cx="8632825" cy="1091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4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471" y="147989"/>
            <a:ext cx="7910829" cy="123342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Проявление агрессивности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2354" y="1952649"/>
            <a:ext cx="8208912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В латинском языке слово "</a:t>
            </a:r>
            <a:r>
              <a:rPr lang="ru-RU" sz="28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agressio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" означает "нападение". Агрессия может проявляться как черта личности и ситуативно, как реакция на сложившиеся обстоятельства.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31" y="4293096"/>
            <a:ext cx="3601668" cy="2251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3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471" y="147989"/>
            <a:ext cx="7910829" cy="123342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Проявление агрессивности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2354" y="1952649"/>
            <a:ext cx="8208912" cy="306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У подавляющего большинства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людей природная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агрессивность в норме, а проявляется лишь ситуативная агрессивность.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Известно, что даже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чемпион мира Мохаммед Али перед боем, чтобы довести себя "до кондиции", затевал перебранку.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1407" y="1212141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Природная агрессивность </a:t>
            </a:r>
            <a:endParaRPr lang="ru-R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33" y="4714528"/>
            <a:ext cx="2970717" cy="19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471" y="147989"/>
            <a:ext cx="7910829" cy="123342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Проявление агрессивности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2354" y="1952649"/>
            <a:ext cx="8208912" cy="352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Человек </a:t>
            </a:r>
            <a:r>
              <a:rPr lang="ru-RU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 </a:t>
            </a:r>
            <a:r>
              <a:rPr lang="ru-RU" sz="28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повышенной агрессивностью</a:t>
            </a:r>
            <a:r>
              <a:rPr lang="ru-RU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- "ходячий </a:t>
            </a:r>
            <a:r>
              <a:rPr lang="ru-RU" sz="2800" dirty="0" err="1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конфликтоген</a:t>
            </a:r>
            <a:r>
              <a:rPr lang="ru-RU" sz="28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", выплескивает </a:t>
            </a:r>
            <a:r>
              <a:rPr lang="ru-RU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накопившееся раздражение на окружающих. О</a:t>
            </a:r>
            <a:r>
              <a:rPr lang="ru-RU" sz="28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н </a:t>
            </a:r>
            <a:r>
              <a:rPr lang="ru-RU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разрешает свои внутренние проблемы за счет окружающих. О</a:t>
            </a:r>
            <a:r>
              <a:rPr lang="ru-RU" sz="28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н </a:t>
            </a:r>
            <a:r>
              <a:rPr lang="ru-RU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является как бы "вампиром", поглощающим положительную энергию (и эмоции) окружающих.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1407" y="1212141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Природная агрессивность </a:t>
            </a:r>
            <a:endParaRPr lang="ru-R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90" y="4941167"/>
            <a:ext cx="2600325" cy="176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1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7910829" cy="123342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Проявление агрессивности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C0504D">
                  <a:lumMod val="75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922" y="1469676"/>
            <a:ext cx="8208912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Человек с </a:t>
            </a:r>
            <a:r>
              <a:rPr lang="ru-RU" sz="36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агрессивностью ниже </a:t>
            </a:r>
            <a:r>
              <a:rPr lang="ru-RU" sz="3600" b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среднего</a:t>
            </a:r>
            <a:r>
              <a:rPr lang="ru-RU" sz="3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рискует добиться в жизни намного меньше, нежели он достоин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3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390" y="1456104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28" y="3604982"/>
            <a:ext cx="3290397" cy="293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85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7910829" cy="123342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Проявление агрессивности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C0504D">
                  <a:lumMod val="75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338" y="1381418"/>
            <a:ext cx="8208912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Полное отсутствие агрессивности граничит с апатией или с бесхарактерностью, </a:t>
            </a:r>
            <a:r>
              <a:rPr lang="ru-RU" sz="36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так как </a:t>
            </a:r>
            <a:r>
              <a:rPr lang="ru-RU" sz="3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означает отказ от борьбы. </a:t>
            </a:r>
            <a:endParaRPr lang="ru-RU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390" y="1456104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01" y="3613666"/>
            <a:ext cx="4122734" cy="25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7910829" cy="123342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Проявление эгоизма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C0504D">
                  <a:lumMod val="75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390" y="1456104"/>
            <a:ext cx="7668058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15000"/>
              </a:lnSpc>
            </a:pPr>
            <a:r>
              <a:rPr lang="ru-RU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Корнем слова "эгоизм" является латинское "</a:t>
            </a:r>
            <a:r>
              <a:rPr lang="ru-RU" sz="32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ego</a:t>
            </a:r>
            <a:r>
              <a:rPr lang="ru-RU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", обозначающее "я".</a:t>
            </a:r>
            <a:endParaRPr lang="ru-RU" sz="24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indent="254000">
              <a:lnSpc>
                <a:spcPct val="115000"/>
              </a:lnSpc>
            </a:pPr>
            <a:r>
              <a:rPr lang="ru-RU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Все проявления </a:t>
            </a:r>
            <a:r>
              <a:rPr lang="ru-RU" sz="32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эгоизма – </a:t>
            </a:r>
            <a:r>
              <a:rPr lang="ru-RU" sz="3200" dirty="0" err="1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конфликтогены</a:t>
            </a:r>
            <a:r>
              <a:rPr lang="ru-RU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.</a:t>
            </a:r>
            <a:r>
              <a:rPr lang="ru-RU" sz="32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Эгоист </a:t>
            </a:r>
            <a:r>
              <a:rPr lang="ru-RU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добивается чего-то для себя (обычно за счет других), и </a:t>
            </a:r>
            <a:r>
              <a:rPr lang="ru-RU" sz="32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это </a:t>
            </a:r>
            <a:r>
              <a:rPr lang="ru-RU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служит почвой для конфликтов.</a:t>
            </a:r>
            <a:endParaRPr lang="ru-RU" sz="24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 indent="254000">
              <a:lnSpc>
                <a:spcPct val="115000"/>
              </a:lnSpc>
            </a:pPr>
            <a:endParaRPr lang="ru-RU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60515"/>
            <a:ext cx="1847850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39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39136</TotalTime>
  <Words>1645</Words>
  <Application>Microsoft Office PowerPoint</Application>
  <PresentationFormat>Экран (4:3)</PresentationFormat>
  <Paragraphs>182</Paragraphs>
  <Slides>39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Эффективное поведение в конфликте Занятие 4. Как обнаружить конфликтогены </vt:lpstr>
      <vt:lpstr>Повторим… </vt:lpstr>
      <vt:lpstr>Типы конфликтогенов</vt:lpstr>
      <vt:lpstr>Проявление агрессивности</vt:lpstr>
      <vt:lpstr>Проявление агрессивности</vt:lpstr>
      <vt:lpstr>Проявление агрессивности</vt:lpstr>
      <vt:lpstr>Проявление агрессивности</vt:lpstr>
      <vt:lpstr>Проявление агрессивности</vt:lpstr>
      <vt:lpstr>Проявление эгоизма</vt:lpstr>
      <vt:lpstr>Презентация PowerPoint</vt:lpstr>
      <vt:lpstr>Стремление к превосходству</vt:lpstr>
      <vt:lpstr>Снисходительное отношение</vt:lpstr>
      <vt:lpstr>Хвастовство</vt:lpstr>
      <vt:lpstr>Категоричность</vt:lpstr>
      <vt:lpstr>Навязывание своих советов</vt:lpstr>
      <vt:lpstr>Перебивание собеседника</vt:lpstr>
      <vt:lpstr>Утаивание информации</vt:lpstr>
      <vt:lpstr>Нарушения этики, намеренные или непреднамеренные</vt:lpstr>
      <vt:lpstr>Презентация PowerPoint</vt:lpstr>
      <vt:lpstr>Обман или попытка обмана </vt:lpstr>
      <vt:lpstr>Напоминание о какой-то проигрышной для собеседника ситуации</vt:lpstr>
      <vt:lpstr>Перекладывание ответственности на другого человека.</vt:lpstr>
      <vt:lpstr>Просьба одолжить деньги</vt:lpstr>
      <vt:lpstr>Определите тип конфликтогена (слова)</vt:lpstr>
      <vt:lpstr>Определить тип конфликтогена</vt:lpstr>
      <vt:lpstr>Психогеометрический тест</vt:lpstr>
      <vt:lpstr>Интерпретация. Квадрат</vt:lpstr>
      <vt:lpstr>Презентация PowerPoint</vt:lpstr>
      <vt:lpstr>Треугольник</vt:lpstr>
      <vt:lpstr>Презентация PowerPoint</vt:lpstr>
      <vt:lpstr>Прямоугольник</vt:lpstr>
      <vt:lpstr>Презентация PowerPoint</vt:lpstr>
      <vt:lpstr>Круг</vt:lpstr>
      <vt:lpstr>Круг</vt:lpstr>
      <vt:lpstr>Круг</vt:lpstr>
      <vt:lpstr>Презентация PowerPoint</vt:lpstr>
      <vt:lpstr>Зигзаг</vt:lpstr>
      <vt:lpstr>Зигзаг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Эффективное поведение в конфликте</dc:title>
  <dc:creator>Администратор</dc:creator>
  <cp:lastModifiedBy>DNA7 X86</cp:lastModifiedBy>
  <cp:revision>157</cp:revision>
  <dcterms:created xsi:type="dcterms:W3CDTF">2015-02-16T07:45:38Z</dcterms:created>
  <dcterms:modified xsi:type="dcterms:W3CDTF">2016-11-16T14:16:44Z</dcterms:modified>
</cp:coreProperties>
</file>