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304" r:id="rId4"/>
    <p:sldId id="309" r:id="rId5"/>
    <p:sldId id="310" r:id="rId6"/>
    <p:sldId id="311" r:id="rId7"/>
    <p:sldId id="315" r:id="rId8"/>
    <p:sldId id="321" r:id="rId9"/>
    <p:sldId id="316" r:id="rId10"/>
    <p:sldId id="317" r:id="rId11"/>
    <p:sldId id="318" r:id="rId12"/>
    <p:sldId id="320" r:id="rId13"/>
    <p:sldId id="319" r:id="rId14"/>
    <p:sldId id="312" r:id="rId15"/>
    <p:sldId id="313" r:id="rId16"/>
    <p:sldId id="31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44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6D4AF-5802-4704-AC16-DE91455C8FB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FF971-6B32-4C72-9A25-EA2C2248A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09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../11&#1059;&#1087;&#1088;&#1072;&#1074;&#1083;&#1077;&#1085;&#1080;&#1077;%20&#1075;&#1085;&#1077;&#1074;&#1086;&#1084;.%20(online-video-cutter.com)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8313" y="27809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Эффективное поведение в конфликте</a:t>
            </a:r>
            <a:br>
              <a:rPr lang="ru-RU" dirty="0" smtClean="0"/>
            </a:br>
            <a:r>
              <a:rPr lang="ru-RU" sz="4000" dirty="0" smtClean="0">
                <a:solidFill>
                  <a:srgbClr val="FF0000"/>
                </a:solidFill>
              </a:rPr>
              <a:t>Занятие 5. Как избежать </a:t>
            </a:r>
            <a:r>
              <a:rPr lang="ru-RU" sz="4000" dirty="0" err="1" smtClean="0">
                <a:solidFill>
                  <a:srgbClr val="FF0000"/>
                </a:solidFill>
              </a:rPr>
              <a:t>конфликтогенов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653136"/>
            <a:ext cx="6400800" cy="134570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Центр педагогической диагностики и консультирования детей и подростков  г. Сочи</a:t>
            </a:r>
          </a:p>
          <a:p>
            <a:r>
              <a:rPr lang="ru-RU" dirty="0" smtClean="0"/>
              <a:t>Автор: Попандопуло Ольга Петровна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2525266" cy="16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6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72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48680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</a:rPr>
              <a:t>Пассивный способ</a:t>
            </a:r>
            <a:endParaRPr lang="ru-RU" sz="4400" dirty="0">
              <a:solidFill>
                <a:schemeClr val="tx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628800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Поплакать и выговориться!</a:t>
            </a:r>
            <a:endParaRPr lang="ru-RU" sz="4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9670" y="341442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Слезы снимают внутреннее напряжение, так как с ними выводятся ферменты - спутники стресса.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75" l="0" r="992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13" y="2132856"/>
            <a:ext cx="4173189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88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" y="-40518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48680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</a:rPr>
              <a:t>Активный способ</a:t>
            </a:r>
            <a:endParaRPr lang="ru-RU" sz="4400" dirty="0">
              <a:solidFill>
                <a:schemeClr val="tx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628800"/>
            <a:ext cx="74888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Двигательная активность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9670" y="341442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А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дреналин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- спутник напряженности - "сгорает" во время физической работы.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70" y="2398241"/>
            <a:ext cx="20383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85" l="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061" y="2967498"/>
            <a:ext cx="2189689" cy="270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5165" r="97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96176"/>
            <a:ext cx="2982792" cy="202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63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" y="-40518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48680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</a:rPr>
              <a:t>Преодоление эгоизма</a:t>
            </a:r>
            <a:endParaRPr lang="ru-RU" sz="4400" dirty="0">
              <a:solidFill>
                <a:schemeClr val="tx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75321"/>
            <a:ext cx="61206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Любовь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 себе - в разумных пределах - присуща любому нормальному человеку. Каждый должен заботиться о себе, чтобы не стать обузой для других. Например, заботиться о своем здоровье, будущем, благосостоянии и т.п. Еще Аристотель отметил: "Эгоизм заключается не в любви самого себя, а в большей, чем должно, степени этой любви".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00611"/>
            <a:ext cx="4067994" cy="315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0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55"/>
            <a:ext cx="7910829" cy="123342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49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Преодоление </a:t>
            </a:r>
            <a:r>
              <a:rPr lang="ru-RU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эгоизма</a:t>
            </a:r>
            <a:br>
              <a:rPr lang="ru-RU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47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rgbClr val="C0504D">
                  <a:lumMod val="75000"/>
                </a:srgb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2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4695" y="1570907"/>
            <a:ext cx="7668058" cy="1447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just">
              <a:lnSpc>
                <a:spcPct val="115000"/>
              </a:lnSpc>
            </a:pPr>
            <a:r>
              <a:rPr lang="ru-RU" sz="4000" b="1" dirty="0" smtClean="0">
                <a:solidFill>
                  <a:srgbClr val="1F497D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Противоположность эгоизма - альтруизм</a:t>
            </a:r>
            <a:r>
              <a:rPr lang="ru-RU" sz="4000" dirty="0">
                <a:solidFill>
                  <a:srgbClr val="1F497D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. </a:t>
            </a:r>
            <a:endParaRPr lang="ru-RU" sz="3200" dirty="0">
              <a:solidFill>
                <a:srgbClr val="1F497D">
                  <a:lumMod val="75000"/>
                </a:srgb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2855392" cy="2855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41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Рисунок «Я в конфликте»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83211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74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61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Упражнение «Достойный ответ»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952195">
            <a:off x="1131999" y="1795508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Карточки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831">
            <a:off x="2243222" y="3149484"/>
            <a:ext cx="4970846" cy="3184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12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Мозговой штурм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Темы занятий для школьников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3940" y="6074270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3</a:t>
            </a:r>
            <a:r>
              <a:rPr lang="ru-RU" sz="4000" smtClean="0">
                <a:solidFill>
                  <a:prstClr val="black"/>
                </a:solidFill>
              </a:rPr>
              <a:t> </a:t>
            </a:r>
            <a:r>
              <a:rPr lang="ru-RU" sz="4000" dirty="0" smtClean="0">
                <a:solidFill>
                  <a:prstClr val="black"/>
                </a:solidFill>
              </a:rPr>
              <a:t>минуты</a:t>
            </a:r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76872"/>
            <a:ext cx="47625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5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254" y="-31739"/>
            <a:ext cx="475252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6272" y="309109"/>
            <a:ext cx="4262192" cy="106613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Типы </a:t>
            </a:r>
            <a:r>
              <a:rPr lang="ru-RU" dirty="0" err="1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конфликтогенов</a:t>
            </a:r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189195">
            <a:off x="245530" y="1220316"/>
            <a:ext cx="4877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Стремление к превосходству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03" y="2492896"/>
            <a:ext cx="4689775" cy="240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03" y="4365104"/>
            <a:ext cx="4868650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 rot="21106032">
            <a:off x="874947" y="3347829"/>
            <a:ext cx="28584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проявления 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агрессивности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157983">
            <a:off x="1135104" y="5306298"/>
            <a:ext cx="251703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проявления </a:t>
            </a:r>
            <a:endParaRPr lang="ru-RU" sz="3200" dirty="0" smtClean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эгоизма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03" y="2465180"/>
            <a:ext cx="4033620" cy="268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09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5218" y="629980"/>
            <a:ext cx="8472962" cy="739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  <a:cs typeface="Times New Roman"/>
              </a:rPr>
              <a:t>КАК ИЗБЕЖАТЬ КОНФЛИКТОГЕНОВ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191587">
            <a:off x="690677" y="1772816"/>
            <a:ext cx="70567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</a:rPr>
              <a:t>Первое - это постоянно помнить, что всякое наше неосторожное высказывание в силу эскалации </a:t>
            </a:r>
            <a:r>
              <a:rPr lang="ru-RU" sz="3200" dirty="0" err="1">
                <a:solidFill>
                  <a:srgbClr val="7030A0"/>
                </a:solidFill>
                <a:latin typeface="Cambria Math" pitchFamily="18" charset="0"/>
                <a:ea typeface="Cambria Math" pitchFamily="18" charset="0"/>
              </a:rPr>
              <a:t>конфликтогенов</a:t>
            </a:r>
            <a:r>
              <a:rPr lang="ru-RU" sz="3200" dirty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</a:rPr>
              <a:t> может привести к конфликту.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4736555"/>
            <a:ext cx="5184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Слово - не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воробей, вылетит - не поймаешь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38149"/>
            <a:ext cx="2171700" cy="210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8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5218" y="629980"/>
            <a:ext cx="8472962" cy="739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  <a:cs typeface="Times New Roman"/>
              </a:rPr>
              <a:t>КАК ИЗБЕЖАТЬ КОНФЛИКТОГЕНОВ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1319" y="2274837"/>
            <a:ext cx="684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Второе - проявлять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эмпатию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 к собеседнику. Представьте, как отзовутся в его душе Ваши слова, действия.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221087"/>
            <a:ext cx="2477991" cy="224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71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72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48680"/>
            <a:ext cx="81369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</a:rPr>
              <a:t>Как избавиться от стремления к превосходству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2204864"/>
            <a:ext cx="5886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Известный китайский мыслитель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Лао-цзы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 учил: "Реки и ручьи отдают свою воду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морям, потому что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те ниже их. Так и человек, желая возвыситься, должен держать себя ниже других".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98" y="3974579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24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72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48680"/>
            <a:ext cx="81369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</a:rPr>
              <a:t>Как избавиться от стремления к превосходству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413338"/>
            <a:ext cx="81369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Всевозможные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проявления превосходства - это тупиковый путь, ведущий в противоположную сторону от цели - возвыситься над другим. Ибо человек - источник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конфликтогенов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 - вызывает отрицательную реакцию окружающих, ценящих спокойную обстановку.</a:t>
            </a:r>
          </a:p>
        </p:txBody>
      </p:sp>
    </p:spTree>
    <p:extLst>
      <p:ext uri="{BB962C8B-B14F-4D97-AF65-F5344CB8AC3E}">
        <p14:creationId xmlns:p14="http://schemas.microsoft.com/office/powerpoint/2010/main" val="41664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72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049" y="1772816"/>
            <a:ext cx="4039423" cy="403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48680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</a:rPr>
              <a:t>Как </a:t>
            </a:r>
            <a:r>
              <a:rPr lang="ru-RU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</a:rPr>
              <a:t>сдержать агрессию</a:t>
            </a:r>
            <a:endParaRPr lang="ru-RU" sz="4400" dirty="0">
              <a:solidFill>
                <a:schemeClr val="tx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5978" y="1772816"/>
            <a:ext cx="3949551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3429000" algn="l"/>
              </a:tabLst>
            </a:pP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Агрессивность требует выхода. </a:t>
            </a:r>
            <a:endParaRPr lang="ru-RU" sz="2800" kern="100" dirty="0" smtClean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3429000" algn="l"/>
              </a:tabLst>
            </a:pPr>
            <a:r>
              <a:rPr lang="ru-RU" sz="2800" kern="1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Но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выплеснувшись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в виде </a:t>
            </a:r>
            <a:r>
              <a:rPr lang="ru-RU" sz="2800" kern="100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конфликтогена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, </a:t>
            </a:r>
            <a:r>
              <a:rPr lang="ru-RU" sz="2800" kern="1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                                    возвращается </a:t>
            </a:r>
            <a:r>
              <a:rPr lang="ru-RU" sz="2800" kern="1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бумерангом конфликта. 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801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72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049" y="1772816"/>
            <a:ext cx="4039423" cy="403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48680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</a:rPr>
              <a:t>Как </a:t>
            </a:r>
            <a:r>
              <a:rPr lang="ru-RU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</a:rPr>
              <a:t>сдержать агрессию</a:t>
            </a:r>
            <a:endParaRPr lang="ru-RU" sz="4400" dirty="0">
              <a:solidFill>
                <a:schemeClr val="tx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4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72"/>
            <a:ext cx="9266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48680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</a:rPr>
              <a:t>Как </a:t>
            </a:r>
            <a:r>
              <a:rPr lang="ru-RU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</a:rPr>
              <a:t>сдержать агрессию</a:t>
            </a:r>
            <a:endParaRPr lang="ru-RU" sz="4400" dirty="0">
              <a:solidFill>
                <a:schemeClr val="tx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628800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Два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способа снять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агрессивность: </a:t>
            </a:r>
            <a:r>
              <a:rPr lang="ru-RU" sz="48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пассивный </a:t>
            </a:r>
            <a:r>
              <a:rPr lang="ru-RU" sz="4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</a:t>
            </a:r>
            <a:r>
              <a:rPr lang="ru-RU" sz="48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активный.</a:t>
            </a:r>
            <a:endParaRPr lang="ru-RU" sz="4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2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5339</TotalTime>
  <Words>325</Words>
  <Application>Microsoft Office PowerPoint</Application>
  <PresentationFormat>Экран (4:3)</PresentationFormat>
  <Paragraphs>42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Эффективное поведение в конфликте Занятие 5. Как избежать конфликтогенов</vt:lpstr>
      <vt:lpstr>Типы конфликтогенов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Преодоление эгоизма  </vt:lpstr>
      <vt:lpstr>Рисунок «Я в конфликте»</vt:lpstr>
      <vt:lpstr>Упражнение «Достойный ответ»</vt:lpstr>
      <vt:lpstr>Мозговой штурм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Эффективное поведение в конфликте</dc:title>
  <dc:creator>Администратор</dc:creator>
  <cp:lastModifiedBy>DNA7 X86</cp:lastModifiedBy>
  <cp:revision>115</cp:revision>
  <dcterms:created xsi:type="dcterms:W3CDTF">2015-02-16T07:45:38Z</dcterms:created>
  <dcterms:modified xsi:type="dcterms:W3CDTF">2016-11-23T07:56:03Z</dcterms:modified>
</cp:coreProperties>
</file>