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285" r:id="rId4"/>
    <p:sldId id="290" r:id="rId5"/>
    <p:sldId id="286" r:id="rId6"/>
    <p:sldId id="287" r:id="rId7"/>
    <p:sldId id="291" r:id="rId8"/>
    <p:sldId id="288" r:id="rId9"/>
    <p:sldId id="292" r:id="rId10"/>
    <p:sldId id="289" r:id="rId11"/>
    <p:sldId id="293" r:id="rId12"/>
    <p:sldId id="298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29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D4AF-5802-4704-AC16-DE91455C8FB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FF971-6B32-4C72-9A25-EA2C2248AD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9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FF971-6B32-4C72-9A25-EA2C2248AD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7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FF971-6B32-4C72-9A25-EA2C2248AD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7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313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Эффективное поведение в конфликте</a:t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Занятие 6. </a:t>
            </a:r>
            <a:r>
              <a:rPr lang="ru-RU" sz="4000" smtClean="0">
                <a:solidFill>
                  <a:srgbClr val="FF0000"/>
                </a:solidFill>
              </a:rPr>
              <a:t>Типы </a:t>
            </a:r>
            <a:r>
              <a:rPr lang="ru-RU" sz="4000" dirty="0" smtClean="0">
                <a:solidFill>
                  <a:srgbClr val="FF0000"/>
                </a:solidFill>
              </a:rPr>
              <a:t>конфликтных личностей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3457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Центр педагогической диагностики и консультирования детей и подростков г. Сочи </a:t>
            </a:r>
          </a:p>
          <a:p>
            <a:r>
              <a:rPr lang="ru-RU" dirty="0" smtClean="0"/>
              <a:t>Автор: Попандопуло Ольга Петровна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6672"/>
            <a:ext cx="2525266" cy="16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6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"Безвольные"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64203"/>
            <a:ext cx="69951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Отсутствие </a:t>
            </a:r>
            <a:r>
              <a:rPr lang="ru-RU" dirty="0"/>
              <a:t>собственных убеждений и принципов может сделать безвольного человека орудием в руках лица, под влиянием которого тот оказался. Опасность этого типа происходит из того, что чаще всего безвольные имеют репутацию добрых людей, от них не ждут никакого подвоха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71" y="5045242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3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"Безвольные"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Поэтому </a:t>
            </a:r>
            <a:r>
              <a:rPr lang="ru-RU" dirty="0"/>
              <a:t>выступление такого человека в качестве инициатора конфликта воспринимается коллективом так, что его "устами глаголет истина".</a:t>
            </a:r>
          </a:p>
          <a:p>
            <a:pPr marL="0" indent="0">
              <a:buNone/>
            </a:pPr>
            <a:r>
              <a:rPr lang="ru-RU" dirty="0"/>
              <a:t>В отличие от первых четырех типов этот тип (как и предыдущий) является "ситуативным", т.е. проявляется только при создании определенной ситуации. В данном случае - это наличие отрицательного влияния на безвольного человека. Представители всех остальных типов </a:t>
            </a:r>
            <a:r>
              <a:rPr lang="ru-RU" dirty="0" smtClean="0"/>
              <a:t>                                       идут </a:t>
            </a:r>
            <a:r>
              <a:rPr lang="ru-RU" dirty="0"/>
              <a:t>на конфликт сами.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71" y="5045242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Игра «Забрать монету»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7" y="4126954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4121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5038" y="170080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Первый участник держит монету в кулаке, второй должен ее каким-то образом заполучить </a:t>
            </a:r>
            <a:endParaRPr lang="ru-RU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Рисование вдвоем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Объединяемся в пары</a:t>
            </a:r>
          </a:p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Нельзя разговаривать</a:t>
            </a:r>
          </a:p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Берем один карандаш вдвоем</a:t>
            </a:r>
          </a:p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Задание – рисунок на свободную тему</a:t>
            </a:r>
          </a:p>
        </p:txBody>
      </p:sp>
    </p:spTree>
    <p:extLst>
      <p:ext uri="{BB962C8B-B14F-4D97-AF65-F5344CB8AC3E}">
        <p14:creationId xmlns:p14="http://schemas.microsoft.com/office/powerpoint/2010/main" val="28448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b="1" dirty="0" smtClean="0">
                <a:ln w="11430"/>
                <a:gradFill>
                  <a:gsLst>
                    <a:gs pos="0">
                      <a:srgbClr val="FEA022">
                        <a:tint val="90000"/>
                        <a:satMod val="120000"/>
                      </a:srgbClr>
                    </a:gs>
                    <a:gs pos="25000">
                      <a:srgbClr val="FEA022">
                        <a:tint val="93000"/>
                        <a:satMod val="120000"/>
                      </a:srgbClr>
                    </a:gs>
                    <a:gs pos="50000">
                      <a:srgbClr val="FEA022">
                        <a:shade val="89000"/>
                        <a:satMod val="110000"/>
                      </a:srgbClr>
                    </a:gs>
                    <a:gs pos="75000">
                      <a:srgbClr val="FEA022">
                        <a:tint val="93000"/>
                        <a:satMod val="120000"/>
                      </a:srgbClr>
                    </a:gs>
                    <a:gs pos="100000">
                      <a:srgbClr val="FEA02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Тест «Конфликтная </a:t>
            </a:r>
            <a:r>
              <a:rPr lang="ru-RU" sz="4000" b="1" dirty="0">
                <a:ln w="11430"/>
                <a:gradFill>
                  <a:gsLst>
                    <a:gs pos="0">
                      <a:srgbClr val="FEA022">
                        <a:tint val="90000"/>
                        <a:satMod val="120000"/>
                      </a:srgbClr>
                    </a:gs>
                    <a:gs pos="25000">
                      <a:srgbClr val="FEA022">
                        <a:tint val="93000"/>
                        <a:satMod val="120000"/>
                      </a:srgbClr>
                    </a:gs>
                    <a:gs pos="50000">
                      <a:srgbClr val="FEA022">
                        <a:shade val="89000"/>
                        <a:satMod val="110000"/>
                      </a:srgbClr>
                    </a:gs>
                    <a:gs pos="75000">
                      <a:srgbClr val="FEA022">
                        <a:tint val="93000"/>
                        <a:satMod val="120000"/>
                      </a:srgbClr>
                    </a:gs>
                    <a:gs pos="100000">
                      <a:srgbClr val="FEA02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ли</a:t>
            </a:r>
            <a:r>
              <a:rPr lang="en-US" sz="4000" b="1" dirty="0">
                <a:ln w="11430"/>
                <a:gradFill>
                  <a:gsLst>
                    <a:gs pos="0">
                      <a:srgbClr val="FEA022">
                        <a:tint val="90000"/>
                        <a:satMod val="120000"/>
                      </a:srgbClr>
                    </a:gs>
                    <a:gs pos="25000">
                      <a:srgbClr val="FEA022">
                        <a:tint val="93000"/>
                        <a:satMod val="120000"/>
                      </a:srgbClr>
                    </a:gs>
                    <a:gs pos="50000">
                      <a:srgbClr val="FEA022">
                        <a:shade val="89000"/>
                        <a:satMod val="110000"/>
                      </a:srgbClr>
                    </a:gs>
                    <a:gs pos="75000">
                      <a:srgbClr val="FEA022">
                        <a:tint val="93000"/>
                        <a:satMod val="120000"/>
                      </a:srgbClr>
                    </a:gs>
                    <a:gs pos="100000">
                      <a:srgbClr val="FEA02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4000" b="1" dirty="0">
                <a:ln w="11430"/>
                <a:gradFill>
                  <a:gsLst>
                    <a:gs pos="0">
                      <a:srgbClr val="FEA022">
                        <a:tint val="90000"/>
                        <a:satMod val="120000"/>
                      </a:srgbClr>
                    </a:gs>
                    <a:gs pos="25000">
                      <a:srgbClr val="FEA022">
                        <a:tint val="93000"/>
                        <a:satMod val="120000"/>
                      </a:srgbClr>
                    </a:gs>
                    <a:gs pos="50000">
                      <a:srgbClr val="FEA022">
                        <a:shade val="89000"/>
                        <a:satMod val="110000"/>
                      </a:srgbClr>
                    </a:gs>
                    <a:gs pos="75000">
                      <a:srgbClr val="FEA022">
                        <a:tint val="93000"/>
                        <a:satMod val="120000"/>
                      </a:srgbClr>
                    </a:gs>
                    <a:gs pos="100000">
                      <a:srgbClr val="FEA02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4000" b="1" dirty="0">
                <a:ln w="11430"/>
                <a:gradFill>
                  <a:gsLst>
                    <a:gs pos="0">
                      <a:srgbClr val="FEA022">
                        <a:tint val="90000"/>
                        <a:satMod val="120000"/>
                      </a:srgbClr>
                    </a:gs>
                    <a:gs pos="25000">
                      <a:srgbClr val="FEA022">
                        <a:tint val="93000"/>
                        <a:satMod val="120000"/>
                      </a:srgbClr>
                    </a:gs>
                    <a:gs pos="50000">
                      <a:srgbClr val="FEA022">
                        <a:shade val="89000"/>
                        <a:satMod val="110000"/>
                      </a:srgbClr>
                    </a:gs>
                    <a:gs pos="75000">
                      <a:srgbClr val="FEA022">
                        <a:tint val="93000"/>
                        <a:satMod val="120000"/>
                      </a:srgbClr>
                    </a:gs>
                    <a:gs pos="100000">
                      <a:srgbClr val="FEA02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 Вы личность?»  </a:t>
            </a:r>
            <a:br>
              <a:rPr lang="ru-RU" sz="4000" b="1" dirty="0">
                <a:ln w="11430"/>
                <a:gradFill>
                  <a:gsLst>
                    <a:gs pos="0">
                      <a:srgbClr val="FEA022">
                        <a:tint val="90000"/>
                        <a:satMod val="120000"/>
                      </a:srgbClr>
                    </a:gs>
                    <a:gs pos="25000">
                      <a:srgbClr val="FEA022">
                        <a:tint val="93000"/>
                        <a:satMod val="120000"/>
                      </a:srgbClr>
                    </a:gs>
                    <a:gs pos="50000">
                      <a:srgbClr val="FEA022">
                        <a:shade val="89000"/>
                        <a:satMod val="110000"/>
                      </a:srgbClr>
                    </a:gs>
                    <a:gs pos="75000">
                      <a:srgbClr val="FEA022">
                        <a:tint val="93000"/>
                        <a:satMod val="120000"/>
                      </a:srgbClr>
                    </a:gs>
                    <a:gs pos="100000">
                      <a:srgbClr val="FEA022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  <a:latin typeface="Cambria" panose="02040503050406030204" pitchFamily="18" charset="0"/>
              </a:rPr>
              <a:t>Инструкция:   </a:t>
            </a:r>
            <a:endParaRPr lang="ru-RU" sz="36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sz="4000" dirty="0">
                <a:latin typeface="Cambria" panose="02040503050406030204" pitchFamily="18" charset="0"/>
              </a:rPr>
              <a:t>В    каждом    вопросе    выберите    по    одному    ответу,    наиболее соответствующему Вашему поведению.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2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1. В общественном транспорте начался спор на повышенных тонах. Ваша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реакция: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а) не принимаю участия;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б) кратко высказываюсь в защиту стороны, которую считаю правой;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в) активно вмешиваюсь, чем «вызываю огонь на себя».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</a:rPr>
              <a:t>2. Выступаете ли на собраниях (классных часах) с критикой?</a:t>
            </a:r>
            <a:b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sz="2800" dirty="0">
              <a:solidFill>
                <a:prstClr val="black"/>
              </a:solidFill>
              <a:latin typeface="Century Gothic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а) нет;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б) только если для этого имею веские обстоятельства;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ambria" panose="02040503050406030204" pitchFamily="18" charset="0"/>
              </a:rPr>
              <a:t>в) критикую по любому поводу.</a:t>
            </a:r>
          </a:p>
        </p:txBody>
      </p:sp>
    </p:spTree>
    <p:extLst>
      <p:ext uri="{BB962C8B-B14F-4D97-AF65-F5344CB8AC3E}">
        <p14:creationId xmlns:p14="http://schemas.microsoft.com/office/powerpoint/2010/main" val="4006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3. Часто ли 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вы спорите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  <a:t>с друзьями?</a:t>
            </a:r>
            <a:br>
              <a:rPr lang="ru-RU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а</a:t>
            </a: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) только если это люди необидчивые;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б) лишь по принципиальным вопросам;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в) споры — моя стихия.</a:t>
            </a:r>
          </a:p>
        </p:txBody>
      </p:sp>
    </p:spTree>
    <p:extLst>
      <p:ext uri="{BB962C8B-B14F-4D97-AF65-F5344CB8AC3E}">
        <p14:creationId xmlns:p14="http://schemas.microsoft.com/office/powerpoint/2010/main" val="311159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4. Дома на обед подали недосоленное блюдо. Ваша </a:t>
            </a:r>
            <a:r>
              <a:rPr lang="ru-RU" sz="3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реакция:</a:t>
            </a:r>
            <a: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sz="2800" dirty="0">
              <a:solidFill>
                <a:prstClr val="black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а) не буду поднимать бучу из-за пустяков;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б) молча возьму солонку;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в) не удержусь от замечаний.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460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5. Если на улице, в транспорте Вам наступили на ногу:</a:t>
            </a:r>
            <a:b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а) с возмущением посмотрю на обидчика;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б) сухо сделаю замечание;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в) выскажусь, не стесняясь в выражениях.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0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/>
              <a:t>ТИПОЛОГИЯ КОНФЛИКТНЫХ ЛИЧНОСТЕЙ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"Демонстративные"</a:t>
            </a:r>
          </a:p>
          <a:p>
            <a:pPr marL="0" indent="0">
              <a:buNone/>
            </a:pPr>
            <a:r>
              <a:rPr lang="ru-RU" dirty="0"/>
              <a:t>Характеризуются стремлением быть всегда в центре внимания, пользоваться успехом. Даже при отсутствии каких-либо оснований могут пойти на конфликт, чтобы хоть таким способом быть на виду.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8" y="1196752"/>
            <a:ext cx="3089167" cy="460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3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</a:rPr>
              <a:t>6. Если кто-то из близких купил вещь, которая Вам не понравилась:</a:t>
            </a:r>
            <a:br>
              <a:rPr lang="ru-RU" sz="40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sz="28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а) промолчу;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б) ограничусь коротким тактичным замечанием;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в) устрою скандал.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8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</a:rPr>
              <a:t>7. Не повезло в лотерее. Как к этому отнесетесь?</a:t>
            </a:r>
            <a:b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а) постараюсь казаться равнодушным, но дам себе слово никогда больше не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участвовать в ней;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б) не скрою досаду, но отнесусь к происшедшему с юмором, пообещав взять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реванш;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в) проигрыш надолго испортит настроение</a:t>
            </a:r>
            <a:r>
              <a:rPr lang="ru-RU" sz="1800" b="1" dirty="0">
                <a:solidFill>
                  <a:prstClr val="black"/>
                </a:solidFill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739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Оценка:</a:t>
            </a:r>
            <a:br>
              <a:rPr lang="ru-RU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sz="2800" dirty="0">
              <a:solidFill>
                <a:prstClr val="black"/>
              </a:solidFill>
              <a:latin typeface="Century Gothic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Оцените полученные результаты: </a:t>
            </a:r>
            <a:endParaRPr lang="ru-RU" sz="28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«</a:t>
            </a: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а» — 4 балла;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«б» — 2 балла;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 «в» — 0.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Подсчитайте общую сумму набранных баллов.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05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От 20—28 баллов.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Вы тактичны и миролюбивы, уходите от конфликтов и споров, избегаете критических ситуаций на работе и дома. Может поэтому иногда называют Вас приспособленцем.</a:t>
            </a:r>
          </a:p>
        </p:txBody>
      </p:sp>
    </p:spTree>
    <p:extLst>
      <p:ext uri="{BB962C8B-B14F-4D97-AF65-F5344CB8AC3E}">
        <p14:creationId xmlns:p14="http://schemas.microsoft.com/office/powerpoint/2010/main" val="3433803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От 10—18 баллов.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Вы </a:t>
            </a:r>
            <a:r>
              <a:rPr lang="ru-RU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слывете человеком конфликтным. Но на самом деле конфликтуете лишь тогда, когда нет другого выхода и все средства исчерпаны. При этом не выходите за рамки корректности, твердо отстаиваете свое мнение. Все это вызывает к Вам уважение.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1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До 8 баллов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. </a:t>
            </a: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Конфликты </a:t>
            </a:r>
            <a:r>
              <a:rPr lang="ru-RU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и споры — это Ваша стихия. Любите критиковать других, но не выносите критики в свой адрес. Ваша грубость и несдержанность отталкивает людей. С Вами трудно как на работе, так и дома.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417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Защитные работы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"Ригидные"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«Ригидный» - </a:t>
            </a:r>
            <a:r>
              <a:rPr lang="ru-RU" dirty="0"/>
              <a:t>негибкий, непластичный. </a:t>
            </a:r>
            <a:r>
              <a:rPr lang="ru-RU" dirty="0" smtClean="0"/>
              <a:t>Такие люди </a:t>
            </a:r>
            <a:r>
              <a:rPr lang="ru-RU" dirty="0"/>
              <a:t>отличаются честолюбием, завышенной самооценкой, нежеланием и неумением считаться с мнением окружающих.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2559"/>
            <a:ext cx="2907577" cy="282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3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"Ригидные"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Раз </a:t>
            </a:r>
            <a:r>
              <a:rPr lang="ru-RU" dirty="0"/>
              <a:t>и навсегда сложившееся мнение ригидной личности неминуемо приходит в противоречие с изменяющимися условиями и вызывает конфликт с окружающими. Это те люди, для которых "если факты нас не устраивают - тем хуже для фактов". Поведение их отличается бесцеремонностью, переходящей в грубость.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3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"Неуправляемые"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044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Люди</a:t>
            </a:r>
            <a:r>
              <a:rPr lang="ru-RU" dirty="0"/>
              <a:t>, относящиеся к этой категории, отличаются импульсивностью, непродуманностью, непредсказуемостью поведения, отсутствием самоконтроля.</a:t>
            </a:r>
          </a:p>
          <a:p>
            <a:pPr marL="0" indent="0">
              <a:buNone/>
            </a:pPr>
            <a:r>
              <a:rPr lang="ru-RU" dirty="0"/>
              <a:t>Поведение - агрессивное, вызывающее.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56686"/>
            <a:ext cx="3250729" cy="252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3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"Сверхточные"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добросовестные работники, особо скрупулезные, подходящие ко всем (начиная с себя) с позиций завышенных требований. Всякого, кто не удовлетворяет этим требованиям </a:t>
            </a:r>
            <a:r>
              <a:rPr lang="ru-RU" dirty="0" smtClean="0"/>
              <a:t>                                                           (</a:t>
            </a:r>
            <a:r>
              <a:rPr lang="ru-RU" dirty="0"/>
              <a:t>а таких большинство), </a:t>
            </a:r>
            <a:r>
              <a:rPr lang="ru-RU" dirty="0" smtClean="0"/>
              <a:t>                                        подвергают </a:t>
            </a:r>
            <a:r>
              <a:rPr lang="ru-RU" dirty="0"/>
              <a:t>резкой критике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88821"/>
            <a:ext cx="2588657" cy="2755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3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"Сверхточные"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91385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Характеризуются </a:t>
            </a:r>
            <a:r>
              <a:rPr lang="ru-RU" dirty="0"/>
              <a:t>повышенной тревожностью, </a:t>
            </a:r>
            <a:r>
              <a:rPr lang="ru-RU" dirty="0" smtClean="0"/>
              <a:t>проявляющейся в </a:t>
            </a:r>
            <a:r>
              <a:rPr lang="ru-RU" dirty="0"/>
              <a:t>подозрительности. Отличаются повышенной чувствительностью к оценкам со стороны окружающих, особенно руководителей. Все эти особенности нередко </a:t>
            </a:r>
            <a:r>
              <a:rPr lang="ru-RU" dirty="0" smtClean="0"/>
              <a:t>приводят к </a:t>
            </a:r>
            <a:r>
              <a:rPr lang="ru-RU" dirty="0"/>
              <a:t>неустроенности личной жизни.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51258"/>
            <a:ext cx="3011488" cy="16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"Рационалисты"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Расчетливые </a:t>
            </a:r>
            <a:r>
              <a:rPr lang="ru-RU" dirty="0"/>
              <a:t>люди, готовые к конфликту в любой </a:t>
            </a:r>
            <a:r>
              <a:rPr lang="ru-RU" dirty="0" smtClean="0"/>
              <a:t>момент, </a:t>
            </a:r>
            <a:r>
              <a:rPr lang="ru-RU" dirty="0"/>
              <a:t>когда есть реальная возможность достичь через конфликт личных (карьеристских или меркантильных) целей.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06439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1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"Рационалисты"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69086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Долгое </a:t>
            </a:r>
            <a:r>
              <a:rPr lang="ru-RU" dirty="0"/>
              <a:t>время могут исполнять роль беспрекословного подчиненного, например, до тех пор, пока не "закачается кресло" под начальником. Тут-то рационалист и проявит себя, первым предав руководителя.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232248" cy="358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10266</TotalTime>
  <Words>883</Words>
  <Application>Microsoft Office PowerPoint</Application>
  <PresentationFormat>Экран (4:3)</PresentationFormat>
  <Paragraphs>106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Эффективное поведение в конфликте Занятие 6. Типы конфликтных личностей</vt:lpstr>
      <vt:lpstr>ТИПОЛОГИЯ КОНФЛИКТНЫХ ЛИЧНОСТЕЙ</vt:lpstr>
      <vt:lpstr>"Ригидные" </vt:lpstr>
      <vt:lpstr>"Ригидные" </vt:lpstr>
      <vt:lpstr>"Неуправляемые" </vt:lpstr>
      <vt:lpstr>"Сверхточные" </vt:lpstr>
      <vt:lpstr>"Сверхточные" </vt:lpstr>
      <vt:lpstr>"Рационалисты" </vt:lpstr>
      <vt:lpstr>"Рационалисты" </vt:lpstr>
      <vt:lpstr>"Безвольные" </vt:lpstr>
      <vt:lpstr>"Безвольные" </vt:lpstr>
      <vt:lpstr>Игра «Забрать монету»</vt:lpstr>
      <vt:lpstr>Рисование вдвоем</vt:lpstr>
      <vt:lpstr>Тест «Конфликтная ли  Вы личность?»   </vt:lpstr>
      <vt:lpstr>1. В общественном транспорте начался спор на повышенных тонах. Ваша реакция:</vt:lpstr>
      <vt:lpstr>2. Выступаете ли на собраниях (классных часах) с критикой? </vt:lpstr>
      <vt:lpstr>3. Часто ли вы спорите с друзьями?  </vt:lpstr>
      <vt:lpstr>4. Дома на обед подали недосоленное блюдо. Ваша реакция: </vt:lpstr>
      <vt:lpstr>5. Если на улице, в транспорте Вам наступили на ногу: </vt:lpstr>
      <vt:lpstr>6. Если кто-то из близких купил вещь, которая Вам не понравилась: </vt:lpstr>
      <vt:lpstr>7. Не повезло в лотерее. Как к этому отнесетесь? </vt:lpstr>
      <vt:lpstr>Оценка: </vt:lpstr>
      <vt:lpstr>От 20—28 баллов.  </vt:lpstr>
      <vt:lpstr>От 10—18 баллов.  </vt:lpstr>
      <vt:lpstr>До 8 баллов.  </vt:lpstr>
      <vt:lpstr>Защитные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поведение в конфликте</dc:title>
  <dc:creator>Администратор</dc:creator>
  <cp:lastModifiedBy>DNA7 X86</cp:lastModifiedBy>
  <cp:revision>138</cp:revision>
  <dcterms:created xsi:type="dcterms:W3CDTF">2015-02-16T07:45:38Z</dcterms:created>
  <dcterms:modified xsi:type="dcterms:W3CDTF">2017-02-10T07:25:11Z</dcterms:modified>
</cp:coreProperties>
</file>