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5"/>
  </p:notesMasterIdLst>
  <p:sldIdLst>
    <p:sldId id="258" r:id="rId2"/>
    <p:sldId id="297" r:id="rId3"/>
    <p:sldId id="295" r:id="rId4"/>
    <p:sldId id="276" r:id="rId5"/>
    <p:sldId id="306" r:id="rId6"/>
    <p:sldId id="312" r:id="rId7"/>
    <p:sldId id="301" r:id="rId8"/>
    <p:sldId id="288" r:id="rId9"/>
    <p:sldId id="281" r:id="rId10"/>
    <p:sldId id="299" r:id="rId11"/>
    <p:sldId id="313" r:id="rId12"/>
    <p:sldId id="314" r:id="rId13"/>
    <p:sldId id="265" r:id="rId14"/>
    <p:sldId id="264" r:id="rId15"/>
    <p:sldId id="315" r:id="rId16"/>
    <p:sldId id="303" r:id="rId17"/>
    <p:sldId id="304" r:id="rId18"/>
    <p:sldId id="257" r:id="rId19"/>
    <p:sldId id="317" r:id="rId20"/>
    <p:sldId id="310" r:id="rId21"/>
    <p:sldId id="311" r:id="rId22"/>
    <p:sldId id="316" r:id="rId23"/>
    <p:sldId id="318" r:id="rId24"/>
  </p:sldIdLst>
  <p:sldSz cx="19080163" cy="10799763"/>
  <p:notesSz cx="6858000" cy="9947275"/>
  <p:embeddedFontLst>
    <p:embeddedFont>
      <p:font typeface="Franklin Gothic Demi Cond" panose="020B0706030402020204" pitchFamily="34" charset="0"/>
      <p:regular r:id="rId26"/>
    </p:embeddedFont>
    <p:embeddedFont>
      <p:font typeface="Roboto Thin" panose="020B0604020202020204" charset="0"/>
      <p:regular r:id="rId27"/>
      <p:italic r:id="rId28"/>
    </p:embeddedFont>
    <p:embeddedFont>
      <p:font typeface="Segoe UI Semilight" panose="020B0402040204020203" pitchFamily="34" charset="0"/>
      <p:regular r:id="rId29"/>
      <p:italic r:id="rId30"/>
    </p:embeddedFont>
    <p:embeddedFont>
      <p:font typeface="Franklin Gothic Demi" panose="020B0703020102020204" pitchFamily="34" charset="0"/>
      <p:regular r:id="rId31"/>
      <p: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Arial Black" panose="020B0A04020102020204" pitchFamily="34" charset="0"/>
      <p:bold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Roboto Condensed" panose="020B0604020202020204" charset="0"/>
      <p:regular r:id="rId50"/>
      <p:bold r:id="rId51"/>
      <p:italic r:id="rId52"/>
      <p:boldItalic r:id="rId53"/>
    </p:embeddedFont>
  </p:embeddedFontLst>
  <p:defaultTextStyle>
    <a:defPPr>
      <a:defRPr lang="ru-RU"/>
    </a:defPPr>
    <a:lvl1pPr marL="0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ovskiy.1912@mail.ru" initials="d" lastIdx="1" clrIdx="0">
    <p:extLst>
      <p:ext uri="{19B8F6BF-5375-455C-9EA6-DF929625EA0E}">
        <p15:presenceInfo xmlns:p15="http://schemas.microsoft.com/office/powerpoint/2012/main" userId="36b34509f16e1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E7"/>
    <a:srgbClr val="02B9F3"/>
    <a:srgbClr val="441D61"/>
    <a:srgbClr val="017295"/>
    <a:srgbClr val="005C9D"/>
    <a:srgbClr val="052427"/>
    <a:srgbClr val="E0CE90"/>
    <a:srgbClr val="FF6565"/>
    <a:srgbClr val="333F50"/>
    <a:srgbClr val="90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009" autoAdjust="0"/>
  </p:normalViewPr>
  <p:slideViewPr>
    <p:cSldViewPr snapToGrid="0">
      <p:cViewPr varScale="1">
        <p:scale>
          <a:sx n="68" d="100"/>
          <a:sy n="6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F69DC19E-363E-45C3-A995-7B541772B78E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44600"/>
            <a:ext cx="5927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1D3C42C-E987-4A0F-8E29-D8804C3C6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5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5138" y="1244600"/>
            <a:ext cx="59277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8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DB06-2D09-4C3D-8F79-48F65FBF29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9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021" y="1767462"/>
            <a:ext cx="14310122" cy="3759917"/>
          </a:xfrm>
        </p:spPr>
        <p:txBody>
          <a:bodyPr anchor="b"/>
          <a:lstStyle>
            <a:lvl1pPr algn="ctr"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21" y="5672376"/>
            <a:ext cx="14310122" cy="2607442"/>
          </a:xfrm>
        </p:spPr>
        <p:txBody>
          <a:bodyPr/>
          <a:lstStyle>
            <a:lvl1pPr marL="0" indent="0" algn="ctr">
              <a:buNone/>
              <a:defRPr sz="3756"/>
            </a:lvl1pPr>
            <a:lvl2pPr marL="715518" indent="0" algn="ctr">
              <a:buNone/>
              <a:defRPr sz="3130"/>
            </a:lvl2pPr>
            <a:lvl3pPr marL="1431036" indent="0" algn="ctr">
              <a:buNone/>
              <a:defRPr sz="2817"/>
            </a:lvl3pPr>
            <a:lvl4pPr marL="2146554" indent="0" algn="ctr">
              <a:buNone/>
              <a:defRPr sz="2504"/>
            </a:lvl4pPr>
            <a:lvl5pPr marL="2862072" indent="0" algn="ctr">
              <a:buNone/>
              <a:defRPr sz="2504"/>
            </a:lvl5pPr>
            <a:lvl6pPr marL="3577590" indent="0" algn="ctr">
              <a:buNone/>
              <a:defRPr sz="2504"/>
            </a:lvl6pPr>
            <a:lvl7pPr marL="4293108" indent="0" algn="ctr">
              <a:buNone/>
              <a:defRPr sz="2504"/>
            </a:lvl7pPr>
            <a:lvl8pPr marL="5008626" indent="0" algn="ctr">
              <a:buNone/>
              <a:defRPr sz="2504"/>
            </a:lvl8pPr>
            <a:lvl9pPr marL="5724144" indent="0" algn="ctr">
              <a:buNone/>
              <a:defRPr sz="25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54242" y="574987"/>
            <a:ext cx="4114160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1761" y="574987"/>
            <a:ext cx="12103978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3" y="2692442"/>
            <a:ext cx="16456641" cy="4492401"/>
          </a:xfrm>
        </p:spPr>
        <p:txBody>
          <a:bodyPr anchor="b"/>
          <a:lstStyle>
            <a:lvl1pPr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1823" y="7227343"/>
            <a:ext cx="16456641" cy="2362447"/>
          </a:xfrm>
        </p:spPr>
        <p:txBody>
          <a:bodyPr/>
          <a:lstStyle>
            <a:lvl1pPr marL="0" indent="0">
              <a:buNone/>
              <a:defRPr sz="3756">
                <a:solidFill>
                  <a:schemeClr val="tx1">
                    <a:tint val="75000"/>
                  </a:schemeClr>
                </a:solidFill>
              </a:defRPr>
            </a:lvl1pPr>
            <a:lvl2pPr marL="715518" indent="0">
              <a:buNone/>
              <a:defRPr sz="3130">
                <a:solidFill>
                  <a:schemeClr val="tx1">
                    <a:tint val="75000"/>
                  </a:schemeClr>
                </a:solidFill>
              </a:defRPr>
            </a:lvl2pPr>
            <a:lvl3pPr marL="1431036" indent="0"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3pPr>
            <a:lvl4pPr marL="214655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4pPr>
            <a:lvl5pPr marL="2862072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5pPr>
            <a:lvl6pPr marL="3577590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6pPr>
            <a:lvl7pPr marL="4293108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7pPr>
            <a:lvl8pPr marL="5008626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8pPr>
            <a:lvl9pPr marL="572414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761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333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6" y="574988"/>
            <a:ext cx="16456641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247" y="2647443"/>
            <a:ext cx="8071803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247" y="3944914"/>
            <a:ext cx="8071803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59333" y="2647443"/>
            <a:ext cx="8111554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59333" y="3944914"/>
            <a:ext cx="8111554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554" y="1554966"/>
            <a:ext cx="9659333" cy="7674832"/>
          </a:xfrm>
        </p:spPr>
        <p:txBody>
          <a:bodyPr/>
          <a:lstStyle>
            <a:lvl1pPr>
              <a:defRPr sz="5008"/>
            </a:lvl1pPr>
            <a:lvl2pPr>
              <a:defRPr sz="4382"/>
            </a:lvl2pPr>
            <a:lvl3pPr>
              <a:defRPr sz="3756"/>
            </a:lvl3pPr>
            <a:lvl4pPr>
              <a:defRPr sz="3130"/>
            </a:lvl4pPr>
            <a:lvl5pPr>
              <a:defRPr sz="3130"/>
            </a:lvl5pPr>
            <a:lvl6pPr>
              <a:defRPr sz="3130"/>
            </a:lvl6pPr>
            <a:lvl7pPr>
              <a:defRPr sz="3130"/>
            </a:lvl7pPr>
            <a:lvl8pPr>
              <a:defRPr sz="3130"/>
            </a:lvl8pPr>
            <a:lvl9pPr>
              <a:defRPr sz="31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1554" y="1554966"/>
            <a:ext cx="9659333" cy="7674832"/>
          </a:xfrm>
        </p:spPr>
        <p:txBody>
          <a:bodyPr anchor="t"/>
          <a:lstStyle>
            <a:lvl1pPr marL="0" indent="0">
              <a:buNone/>
              <a:defRPr sz="5008"/>
            </a:lvl1pPr>
            <a:lvl2pPr marL="715518" indent="0">
              <a:buNone/>
              <a:defRPr sz="4382"/>
            </a:lvl2pPr>
            <a:lvl3pPr marL="1431036" indent="0">
              <a:buNone/>
              <a:defRPr sz="3756"/>
            </a:lvl3pPr>
            <a:lvl4pPr marL="2146554" indent="0">
              <a:buNone/>
              <a:defRPr sz="3130"/>
            </a:lvl4pPr>
            <a:lvl5pPr marL="2862072" indent="0">
              <a:buNone/>
              <a:defRPr sz="3130"/>
            </a:lvl5pPr>
            <a:lvl6pPr marL="3577590" indent="0">
              <a:buNone/>
              <a:defRPr sz="3130"/>
            </a:lvl6pPr>
            <a:lvl7pPr marL="4293108" indent="0">
              <a:buNone/>
              <a:defRPr sz="3130"/>
            </a:lvl7pPr>
            <a:lvl8pPr marL="5008626" indent="0">
              <a:buNone/>
              <a:defRPr sz="3130"/>
            </a:lvl8pPr>
            <a:lvl9pPr marL="5724144" indent="0">
              <a:buNone/>
              <a:defRPr sz="31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761" y="574988"/>
            <a:ext cx="1645664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61" y="2874937"/>
            <a:ext cx="1645664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1761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F9E7-DA8A-4BC4-8A77-F6335F422B4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304" y="10009781"/>
            <a:ext cx="643955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75365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1036" rtl="0" eaLnBrk="1" latinLnBrk="0" hangingPunct="1">
        <a:lnSpc>
          <a:spcPct val="90000"/>
        </a:lnSpc>
        <a:spcBef>
          <a:spcPct val="0"/>
        </a:spcBef>
        <a:buNone/>
        <a:defRPr sz="68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759" indent="-357759" algn="l" defTabSz="1431036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2" kern="1200">
          <a:solidFill>
            <a:schemeClr val="tx1"/>
          </a:solidFill>
          <a:latin typeface="+mn-lt"/>
          <a:ea typeface="+mn-ea"/>
          <a:cs typeface="+mn-cs"/>
        </a:defRPr>
      </a:lvl1pPr>
      <a:lvl2pPr marL="107327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756" kern="1200">
          <a:solidFill>
            <a:schemeClr val="tx1"/>
          </a:solidFill>
          <a:latin typeface="+mn-lt"/>
          <a:ea typeface="+mn-ea"/>
          <a:cs typeface="+mn-cs"/>
        </a:defRPr>
      </a:lvl2pPr>
      <a:lvl3pPr marL="178879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130" kern="1200">
          <a:solidFill>
            <a:schemeClr val="tx1"/>
          </a:solidFill>
          <a:latin typeface="+mn-lt"/>
          <a:ea typeface="+mn-ea"/>
          <a:cs typeface="+mn-cs"/>
        </a:defRPr>
      </a:lvl3pPr>
      <a:lvl4pPr marL="250431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3219831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935349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65086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36638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608190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1pPr>
      <a:lvl2pPr marL="71551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43103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3pPr>
      <a:lvl4pPr marL="214655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2862072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57759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29310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00862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572414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13640" y="3428846"/>
            <a:ext cx="1201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 ПОДГОТОВКЕ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К ПРОВЕДЕНИЮ</a:t>
            </a:r>
            <a:endParaRPr lang="ru-RU" sz="54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ИТОГОВОГО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СОБЕСЕДОВАНИЯ </a:t>
            </a:r>
          </a:p>
          <a:p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ПО </a:t>
            </a:r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РУССКОМУ ЯЗЫКУ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 </a:t>
            </a:r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2021 ГОДУ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5733" y="2236994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538345" y="2081384"/>
              <a:ext cx="7541818" cy="9691541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Picture 2" descr="Похожее изображение">
            <a:extLst>
              <a:ext uri="{FF2B5EF4-FFF2-40B4-BE49-F238E27FC236}">
                <a16:creationId xmlns="" xmlns:a16="http://schemas.microsoft.com/office/drawing/2014/main" id="{F047BA71-EACA-4988-9A69-9A220FD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" y="256866"/>
            <a:ext cx="1188689" cy="11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194896" y="8688047"/>
            <a:ext cx="688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Руженна</a:t>
            </a:r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Анатольевна </a:t>
            </a:r>
            <a:r>
              <a:rPr lang="ru-RU" sz="2400" dirty="0" err="1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Гардымова</a:t>
            </a:r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</a:p>
          <a:p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начальник отдела государственной итоговой аттестации в управлении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21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H="1">
            <a:off x="1507464" y="5479760"/>
            <a:ext cx="749481" cy="1730878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67573" y="3666789"/>
            <a:ext cx="795457" cy="1412893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335047" y="1921434"/>
            <a:ext cx="781333" cy="1276222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953846" y="9156407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3600" y="4666528"/>
            <a:ext cx="12913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организовать доставку материалов ИС в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РЦОИ на электронных носителях </a:t>
            </a:r>
            <a:r>
              <a:rPr lang="ru-RU" sz="4400" b="1" u="sng" dirty="0" smtClean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позднее 18 февраля</a:t>
            </a: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1562935" y="21397"/>
            <a:ext cx="569314" cy="1415995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061936" y="6801182"/>
            <a:ext cx="166748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хранение материалов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ИС на бумажных и электронных носителях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местах хранения  МОУО до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1 октября 2021 года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67898" y="3326266"/>
            <a:ext cx="1502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объективность проведения и проверки ИС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79996" y="812836"/>
            <a:ext cx="162568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подготовку </a:t>
            </a:r>
            <a:r>
              <a:rPr lang="ru-RU" sz="4400" b="1" dirty="0">
                <a:ea typeface="Roboto Thin" panose="02000000000000000000" pitchFamily="2" charset="0"/>
                <a:cs typeface="Roboto Thin" panose="02000000000000000000" pitchFamily="2" charset="0"/>
              </a:rPr>
              <a:t>на </a:t>
            </a:r>
            <a:r>
              <a:rPr lang="ru-RU" sz="4400" b="1" dirty="0" smtClean="0">
                <a:ea typeface="Roboto Thin" panose="02000000000000000000" pitchFamily="2" charset="0"/>
                <a:cs typeface="Roboto Thin" panose="02000000000000000000" pitchFamily="2" charset="0"/>
              </a:rPr>
              <a:t>уровне образовательной организации специалистов: экзаменаторов-собеседников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, экспертов, организаторов 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для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проведения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ИС</a:t>
            </a:r>
          </a:p>
        </p:txBody>
      </p:sp>
      <p:sp>
        <p:nvSpPr>
          <p:cNvPr id="35" name="Овал 34"/>
          <p:cNvSpPr/>
          <p:nvPr/>
        </p:nvSpPr>
        <p:spPr>
          <a:xfrm>
            <a:off x="1758847" y="1355947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766888" y="13605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7" name="Овал 36"/>
          <p:cNvSpPr/>
          <p:nvPr/>
        </p:nvSpPr>
        <p:spPr>
          <a:xfrm>
            <a:off x="963390" y="3109120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71431" y="3113748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806131" y="4942642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814172" y="4947270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58522" y="6944368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66563" y="6948996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574" y="347085"/>
            <a:ext cx="11031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ФЕДЕРАЛЬНЫЕ </a:t>
            </a:r>
          </a:p>
          <a:p>
            <a:r>
              <a:rPr lang="ru-RU" sz="72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РЕКОМЕНДАЦИИ</a:t>
            </a:r>
            <a:endParaRPr lang="ru-RU" sz="72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739" y="2655408"/>
            <a:ext cx="728408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</a:t>
            </a:r>
            <a:r>
              <a:rPr lang="ru-RU" sz="44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абочее </a:t>
            </a:r>
            <a:r>
              <a:rPr lang="ru-RU" sz="4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место эксперта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рекомендуется определить </a:t>
            </a:r>
            <a:endParaRPr lang="ru-RU" sz="44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той части аудитории проведения, </a:t>
            </a:r>
            <a:endParaRPr lang="ru-RU" sz="44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которой участник итогового собеседования зрительно </a:t>
            </a:r>
            <a:endParaRPr lang="ru-RU" sz="44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</a:t>
            </a:r>
            <a:r>
              <a:rPr lang="ru-RU" sz="4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сможет наблюдать </a:t>
            </a:r>
            <a:endParaRPr lang="ru-RU" sz="4400" b="1" dirty="0" smtClean="0">
              <a:solidFill>
                <a:srgbClr val="02B9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, соответственно, </a:t>
            </a:r>
            <a:r>
              <a:rPr lang="ru-RU" sz="4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отвлекаться на процесс оценивания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563389" y="871475"/>
            <a:ext cx="6666848" cy="9719119"/>
            <a:chOff x="10048398" y="539352"/>
            <a:chExt cx="6666848" cy="971911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9" r="6972"/>
            <a:stretch/>
          </p:blipFill>
          <p:spPr>
            <a:xfrm>
              <a:off x="10048398" y="539352"/>
              <a:ext cx="6646491" cy="4382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" r="7844"/>
            <a:stretch/>
          </p:blipFill>
          <p:spPr>
            <a:xfrm>
              <a:off x="10048399" y="5542520"/>
              <a:ext cx="6646491" cy="4382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12191376" y="8589016"/>
              <a:ext cx="914400" cy="914400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3568915" y="1058113"/>
              <a:ext cx="3146331" cy="2782859"/>
            </a:xfrm>
            <a:prstGeom prst="ellipse">
              <a:avLst/>
            </a:prstGeom>
            <a:noFill/>
            <a:ln w="38100">
              <a:solidFill>
                <a:srgbClr val="2BFF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3569041" y="6870533"/>
              <a:ext cx="3125849" cy="2940213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2427" y="8160497"/>
              <a:ext cx="1507109" cy="2097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5186" y="1757049"/>
              <a:ext cx="1547293" cy="214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6461437" y="1580271"/>
            <a:ext cx="218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ea typeface="Roboto" panose="02000000000000000000" pitchFamily="2" charset="0"/>
                <a:cs typeface="Roboto" panose="02000000000000000000" pitchFamily="2" charset="0"/>
              </a:rPr>
              <a:t>Эксперт</a:t>
            </a:r>
            <a:endParaRPr lang="ru-RU" sz="3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3369919">
            <a:off x="16243850" y="1735128"/>
            <a:ext cx="375817" cy="8355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909494" y="321459"/>
            <a:ext cx="3046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Независимый наблюдатель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3419837">
            <a:off x="15355044" y="498436"/>
            <a:ext cx="337023" cy="183369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55849" y="1208859"/>
            <a:ext cx="258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собеседник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9044473">
            <a:off x="8998646" y="1625409"/>
            <a:ext cx="321981" cy="78275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3369919">
            <a:off x="16118256" y="7855747"/>
            <a:ext cx="375817" cy="8355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583534" y="7627177"/>
            <a:ext cx="218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ea typeface="Roboto" panose="02000000000000000000" pitchFamily="2" charset="0"/>
                <a:cs typeface="Roboto" panose="02000000000000000000" pitchFamily="2" charset="0"/>
              </a:rPr>
              <a:t>Эксперт</a:t>
            </a:r>
            <a:endParaRPr lang="ru-RU" sz="3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80118" y="5691968"/>
            <a:ext cx="3046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Независимый наблюдатель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4513439">
            <a:off x="14797665" y="5146683"/>
            <a:ext cx="333096" cy="246307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34485" y="6184411"/>
            <a:ext cx="258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собеседник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9044473">
            <a:off x="9028745" y="6600958"/>
            <a:ext cx="321981" cy="78275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6011" y="5592339"/>
            <a:ext cx="10697297" cy="157394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</a:t>
            </a:r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время проведения ИС-9 </a:t>
            </a:r>
            <a:endParaRPr lang="ru-RU" sz="48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средства связи,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фото-, аудио- и видеоаппаратуру, справочные материалы, письменные заметки и иные средства хранения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 передачи информации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</a:p>
          <a:p>
            <a:pPr marL="0" lvl="1"/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участникам и организаторам итогового собеседования </a:t>
            </a:r>
            <a:endParaRPr lang="ru-RU" sz="48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40" y="560285"/>
            <a:ext cx="1681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ЗАПРЕЩЕНО ИМЕТЬ ПРИ СЕБЕ</a:t>
            </a:r>
            <a:endParaRPr lang="ru-RU" sz="72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8" name="Google Shape;360;p38"/>
          <p:cNvGrpSpPr/>
          <p:nvPr/>
        </p:nvGrpSpPr>
        <p:grpSpPr>
          <a:xfrm>
            <a:off x="14366501" y="2323962"/>
            <a:ext cx="1927145" cy="2595585"/>
            <a:chOff x="584925" y="238125"/>
            <a:chExt cx="415200" cy="525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36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0" name="Google Shape;36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1" name="Google Shape;36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2" name="Google Shape;36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3" name="Google Shape;36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4" name="Google Shape;36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grpSp>
        <p:nvGrpSpPr>
          <p:cNvPr id="15" name="Google Shape;367;p38"/>
          <p:cNvGrpSpPr/>
          <p:nvPr/>
        </p:nvGrpSpPr>
        <p:grpSpPr>
          <a:xfrm>
            <a:off x="14366501" y="5335084"/>
            <a:ext cx="1927145" cy="1624486"/>
            <a:chOff x="1244325" y="314425"/>
            <a:chExt cx="444525" cy="370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Google Shape;368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7" name="Google Shape;369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sp>
        <p:nvSpPr>
          <p:cNvPr id="18" name="Google Shape;506;p38"/>
          <p:cNvSpPr/>
          <p:nvPr/>
        </p:nvSpPr>
        <p:spPr>
          <a:xfrm>
            <a:off x="14366501" y="7562201"/>
            <a:ext cx="1927145" cy="25223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524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287946" tIns="287946" rIns="287946" bIns="287946" anchor="ctr" anchorCtr="0">
            <a:noAutofit/>
          </a:bodyPr>
          <a:lstStyle/>
          <a:p>
            <a:endParaRPr sz="5669"/>
          </a:p>
        </p:txBody>
      </p:sp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2634479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5255170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2" y="7774366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 flipH="1">
            <a:off x="7023805" y="2617871"/>
            <a:ext cx="3968219" cy="888583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00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>
            <a:off x="8829396" y="1548581"/>
            <a:ext cx="3919963" cy="995512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30611" y="263244"/>
            <a:ext cx="1000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ЗАДАЧИ ШКОЛЫ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00264" y="6029972"/>
            <a:ext cx="58064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печать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полного комплекта КИМ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730066" y="8369842"/>
            <a:ext cx="64818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ведение </a:t>
            </a:r>
          </a:p>
          <a:p>
            <a:r>
              <a:rPr lang="ru-RU" sz="3400" b="1" u="sng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персональной аудиозаписи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ответа каждого участника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итогового собеседования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41222" y="7937847"/>
            <a:ext cx="613398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изолирование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аудиторий проведения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учебных кабинетов,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которых осуществляется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учебный процесс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06909" y="1862239"/>
            <a:ext cx="59998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питание участников ИС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соблюдением порядка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проведения ИС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81204" y="4503397"/>
            <a:ext cx="62378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отсутствие возможности пересечения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участников, не прошедших ИС, с участниками, которые прошли процедуру </a:t>
            </a:r>
          </a:p>
        </p:txBody>
      </p:sp>
      <p:sp>
        <p:nvSpPr>
          <p:cNvPr id="69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 flipH="1">
            <a:off x="6099360" y="5604465"/>
            <a:ext cx="3919963" cy="6552409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Bent Arrow 59">
            <a:extLst>
              <a:ext uri="{FF2B5EF4-FFF2-40B4-BE49-F238E27FC236}">
                <a16:creationId xmlns="" xmlns:a16="http://schemas.microsoft.com/office/drawing/2014/main" id="{472272FA-92BE-493F-8ADB-32EF9B2D30D2}"/>
              </a:ext>
            </a:extLst>
          </p:cNvPr>
          <p:cNvSpPr/>
          <p:nvPr/>
        </p:nvSpPr>
        <p:spPr>
          <a:xfrm flipH="1">
            <a:off x="6864252" y="8803266"/>
            <a:ext cx="1879691" cy="3211927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rgbClr val="93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60">
            <a:extLst>
              <a:ext uri="{FF2B5EF4-FFF2-40B4-BE49-F238E27FC236}">
                <a16:creationId xmlns="" xmlns:a16="http://schemas.microsoft.com/office/drawing/2014/main" id="{787024F1-82A4-4393-9CF7-9D608C468305}"/>
              </a:ext>
            </a:extLst>
          </p:cNvPr>
          <p:cNvSpPr/>
          <p:nvPr/>
        </p:nvSpPr>
        <p:spPr>
          <a:xfrm>
            <a:off x="11000030" y="8803266"/>
            <a:ext cx="2236999" cy="3503580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rgbClr val="02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674708" y="818508"/>
            <a:ext cx="59264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подготовку помещений для проведения ИС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3400" b="1" dirty="0">
                <a:solidFill>
                  <a:srgbClr val="98460E"/>
                </a:solidFill>
                <a:ea typeface="Roboto" panose="02000000000000000000" pitchFamily="2" charset="0"/>
                <a:cs typeface="Roboto" panose="02000000000000000000" pitchFamily="2" charset="0"/>
              </a:rPr>
              <a:t>штаб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, аудитории проведения, </a:t>
            </a:r>
            <a:r>
              <a:rPr lang="ru-RU" sz="3400" b="1" dirty="0">
                <a:solidFill>
                  <a:srgbClr val="005C9D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аудитории ожидания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19" name="Bent Arrow 57">
            <a:extLst>
              <a:ext uri="{FF2B5EF4-FFF2-40B4-BE49-F238E27FC236}">
                <a16:creationId xmlns="" xmlns:a16="http://schemas.microsoft.com/office/drawing/2014/main" id="{17F72098-D834-407A-BF60-53C546C69808}"/>
              </a:ext>
            </a:extLst>
          </p:cNvPr>
          <p:cNvSpPr/>
          <p:nvPr/>
        </p:nvSpPr>
        <p:spPr>
          <a:xfrm>
            <a:off x="10149625" y="4029632"/>
            <a:ext cx="3314684" cy="7308510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57">
            <a:extLst>
              <a:ext uri="{FF2B5EF4-FFF2-40B4-BE49-F238E27FC236}">
                <a16:creationId xmlns="" xmlns:a16="http://schemas.microsoft.com/office/drawing/2014/main" id="{17F72098-D834-407A-BF60-53C546C69808}"/>
              </a:ext>
            </a:extLst>
          </p:cNvPr>
          <p:cNvSpPr/>
          <p:nvPr/>
        </p:nvSpPr>
        <p:spPr>
          <a:xfrm>
            <a:off x="9107869" y="6300236"/>
            <a:ext cx="3478087" cy="5722652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4309" y="3723549"/>
            <a:ext cx="502118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/>
              <a:t>обеспечить </a:t>
            </a:r>
          </a:p>
          <a:p>
            <a:r>
              <a:rPr lang="ru-RU" sz="3400" b="1" dirty="0" smtClean="0">
                <a:solidFill>
                  <a:srgbClr val="02B9F3"/>
                </a:solidFill>
              </a:rPr>
              <a:t>подготовку специалистов</a:t>
            </a:r>
          </a:p>
          <a:p>
            <a:r>
              <a:rPr lang="ru-RU" sz="3400" b="1" dirty="0" smtClean="0"/>
              <a:t>для проведения ИС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42366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42896" y="3352974"/>
            <a:ext cx="20747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047" y="318617"/>
            <a:ext cx="1008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ШКОЛЫ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8472" y="3544071"/>
            <a:ext cx="8382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непосредственно в процессе ответа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17689" y="5509147"/>
            <a:ext cx="836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после окончания проведения ИС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по аудиозаписям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91321" y="7924798"/>
            <a:ext cx="8414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совмещение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первого и второго варианта</a:t>
            </a:r>
          </a:p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(плюсы: будет задействовано максимально возможное количество аудиторий, в результате сократится общее время проведения ИС-9) </a:t>
            </a:r>
          </a:p>
        </p:txBody>
      </p:sp>
      <p:sp>
        <p:nvSpPr>
          <p:cNvPr id="2" name="Овал 1"/>
          <p:cNvSpPr/>
          <p:nvPr/>
        </p:nvSpPr>
        <p:spPr>
          <a:xfrm>
            <a:off x="-18776" y="3352704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2831" y="2829102"/>
            <a:ext cx="1354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83322" y="2180836"/>
            <a:ext cx="1373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 ПРИНИМАЮТ РЕШЕНИЕ О ВЫБОРЕ СХЕМЫ ПРОВЕРКИ </a:t>
            </a:r>
          </a:p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ОТВЕТОВ УЧАСТНИКОВ ИС-9 (3 СХЕМЫ НА ВЫБОР)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10479537" y="4125634"/>
            <a:ext cx="5485990" cy="4524517"/>
          </a:xfrm>
          <a:prstGeom prst="wedgeEllipseCallout">
            <a:avLst>
              <a:gd name="adj1" fmla="val 65071"/>
              <a:gd name="adj2" fmla="val 29504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Freeform 5">
            <a:extLst>
              <a:ext uri="{FF2B5EF4-FFF2-40B4-BE49-F238E27FC236}">
                <a16:creationId xmlns="" xmlns:a16="http://schemas.microsoft.com/office/drawing/2014/main" id="{B2262C7F-8CA7-466D-8D37-2F6A50A52058}"/>
              </a:ext>
            </a:extLst>
          </p:cNvPr>
          <p:cNvSpPr>
            <a:spLocks/>
          </p:cNvSpPr>
          <p:nvPr/>
        </p:nvSpPr>
        <p:spPr bwMode="auto">
          <a:xfrm>
            <a:off x="16279117" y="4421234"/>
            <a:ext cx="3736821" cy="4581843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1009" y="5506103"/>
            <a:ext cx="4199793" cy="195049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Итоговое собеседование по русскому языку в качестве допуска к ГИА-9 действует бессрочно*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610850" y="8675671"/>
            <a:ext cx="7029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Roboto Thin" panose="02000000000000000000" pitchFamily="2" charset="0"/>
                <a:cs typeface="Roboto Thin" panose="02000000000000000000" pitchFamily="2" charset="0"/>
              </a:rPr>
              <a:t>*</a:t>
            </a:r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Письмо Федеральной службы </a:t>
            </a:r>
          </a:p>
          <a:p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по надзору в сфере образования и науки </a:t>
            </a:r>
          </a:p>
          <a:p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от 08.11.2019 № 02-51-310/10-3459 </a:t>
            </a:r>
          </a:p>
        </p:txBody>
      </p:sp>
      <p:sp>
        <p:nvSpPr>
          <p:cNvPr id="11" name="Овал 10"/>
          <p:cNvSpPr/>
          <p:nvPr/>
        </p:nvSpPr>
        <p:spPr>
          <a:xfrm rot="17571972">
            <a:off x="365661" y="6912611"/>
            <a:ext cx="1143844" cy="313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3538306">
            <a:off x="589644" y="8803267"/>
            <a:ext cx="1170603" cy="367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C2FFAE8-D38D-43A6-83AF-947DAD27E5C9}"/>
              </a:ext>
            </a:extLst>
          </p:cNvPr>
          <p:cNvSpPr/>
          <p:nvPr/>
        </p:nvSpPr>
        <p:spPr>
          <a:xfrm>
            <a:off x="-47041" y="5671513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09F6EBE-1F21-45EA-ACE3-821E309D199B}"/>
              </a:ext>
            </a:extLst>
          </p:cNvPr>
          <p:cNvSpPr txBox="1"/>
          <p:nvPr/>
        </p:nvSpPr>
        <p:spPr>
          <a:xfrm>
            <a:off x="692018" y="5186193"/>
            <a:ext cx="1354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B784B7E2-8C49-4A3E-8B31-4ADA79D517B1}"/>
              </a:ext>
            </a:extLst>
          </p:cNvPr>
          <p:cNvSpPr/>
          <p:nvPr/>
        </p:nvSpPr>
        <p:spPr>
          <a:xfrm>
            <a:off x="5696" y="8345757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4774CEE-199C-4989-A878-68DC247E9A66}"/>
              </a:ext>
            </a:extLst>
          </p:cNvPr>
          <p:cNvSpPr txBox="1"/>
          <p:nvPr/>
        </p:nvSpPr>
        <p:spPr>
          <a:xfrm>
            <a:off x="860352" y="8080489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0" b="1" dirty="0">
                <a:solidFill>
                  <a:srgbClr val="02B9F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7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283" y="225793"/>
            <a:ext cx="14033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УПАКОВКА И ПЕРЕДАЧА </a:t>
            </a:r>
          </a:p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МАТЕРИАЛОВ в ОО</a:t>
            </a:r>
            <a:endParaRPr lang="ru-RU" sz="66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2597" y="4445395"/>
            <a:ext cx="4409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Файлы (конверты) </a:t>
            </a:r>
          </a:p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носителями информации необходимо </a:t>
            </a:r>
          </a:p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подписать</a:t>
            </a:r>
          </a:p>
        </p:txBody>
      </p:sp>
      <p:grpSp>
        <p:nvGrpSpPr>
          <p:cNvPr id="12" name="Группа 11"/>
          <p:cNvGrpSpPr/>
          <p:nvPr/>
        </p:nvGrpSpPr>
        <p:grpSpPr>
          <a:xfrm rot="5400000">
            <a:off x="1732690" y="4896656"/>
            <a:ext cx="4355871" cy="2630613"/>
            <a:chOff x="1515003" y="6518902"/>
            <a:chExt cx="3646818" cy="2630613"/>
          </a:xfrm>
        </p:grpSpPr>
        <p:sp>
          <p:nvSpPr>
            <p:cNvPr id="69" name="Arc 7">
              <a:extLst>
                <a:ext uri="{FF2B5EF4-FFF2-40B4-BE49-F238E27FC236}">
                  <a16:creationId xmlns="" xmlns:a16="http://schemas.microsoft.com/office/drawing/2014/main" id="{C5C08BE2-854C-4B61-91E0-AF8B41175E52}"/>
                </a:ext>
              </a:extLst>
            </p:cNvPr>
            <p:cNvSpPr/>
            <p:nvPr/>
          </p:nvSpPr>
          <p:spPr>
            <a:xfrm>
              <a:off x="1633167" y="6518902"/>
              <a:ext cx="3381462" cy="2630613"/>
            </a:xfrm>
            <a:prstGeom prst="arc">
              <a:avLst>
                <a:gd name="adj1" fmla="val 11655756"/>
                <a:gd name="adj2" fmla="val 20900621"/>
              </a:avLst>
            </a:prstGeom>
            <a:ln w="38100">
              <a:solidFill>
                <a:srgbClr val="8497B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18">
              <a:extLst>
                <a:ext uri="{FF2B5EF4-FFF2-40B4-BE49-F238E27FC236}">
                  <a16:creationId xmlns="" xmlns:a16="http://schemas.microsoft.com/office/drawing/2014/main" id="{2A5AEEE0-47F6-4FF5-B018-57DB1680523D}"/>
                </a:ext>
              </a:extLst>
            </p:cNvPr>
            <p:cNvSpPr/>
            <p:nvPr/>
          </p:nvSpPr>
          <p:spPr>
            <a:xfrm>
              <a:off x="1515003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18">
              <a:extLst>
                <a:ext uri="{FF2B5EF4-FFF2-40B4-BE49-F238E27FC236}">
                  <a16:creationId xmlns="" xmlns:a16="http://schemas.microsoft.com/office/drawing/2014/main" id="{2A5AEEE0-47F6-4FF5-B018-57DB1680523D}"/>
                </a:ext>
              </a:extLst>
            </p:cNvPr>
            <p:cNvSpPr/>
            <p:nvPr/>
          </p:nvSpPr>
          <p:spPr>
            <a:xfrm>
              <a:off x="4867437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 rot="847405">
            <a:off x="5009396" y="7346395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дата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ИС 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218707">
            <a:off x="4939899" y="4208969"/>
            <a:ext cx="1821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код 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АТЕ </a:t>
            </a:r>
            <a:endParaRPr lang="ru-RU" sz="3600" b="1" dirty="0">
              <a:solidFill>
                <a:srgbClr val="02B9F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6354" y="5853430"/>
            <a:ext cx="50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од и наименование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</a:t>
            </a:r>
            <a:endParaRPr lang="ru-RU" sz="3600" b="1" dirty="0">
              <a:solidFill>
                <a:srgbClr val="02B9F3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84397" y="537028"/>
            <a:ext cx="10908337" cy="9828882"/>
            <a:chOff x="7784397" y="537028"/>
            <a:chExt cx="10908337" cy="9828882"/>
          </a:xfrm>
        </p:grpSpPr>
        <p:sp>
          <p:nvSpPr>
            <p:cNvPr id="62" name="TextBox 61"/>
            <p:cNvSpPr txBox="1"/>
            <p:nvPr/>
          </p:nvSpPr>
          <p:spPr>
            <a:xfrm>
              <a:off x="15956925" y="1265286"/>
              <a:ext cx="27358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Места хранения в МОУО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84397" y="1265286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="" xmlns:a16="http://schemas.microsoft.com/office/drawing/2014/main" id="{F5B72552-A8EC-47E6-B4FA-7F7C72E5D61E}"/>
                </a:ext>
              </a:extLst>
            </p:cNvPr>
            <p:cNvGrpSpPr/>
            <p:nvPr/>
          </p:nvGrpSpPr>
          <p:grpSpPr>
            <a:xfrm>
              <a:off x="11159827" y="537028"/>
              <a:ext cx="4383924" cy="9828882"/>
              <a:chOff x="3389915" y="329977"/>
              <a:chExt cx="2529089" cy="5425191"/>
            </a:xfrm>
          </p:grpSpPr>
          <p:grpSp>
            <p:nvGrpSpPr>
              <p:cNvPr id="146" name="Group 35">
                <a:extLst>
                  <a:ext uri="{FF2B5EF4-FFF2-40B4-BE49-F238E27FC236}">
                    <a16:creationId xmlns="" xmlns:a16="http://schemas.microsoft.com/office/drawing/2014/main" id="{7F897D04-C2C8-4004-8AE2-D769A7A949F6}"/>
                  </a:ext>
                </a:extLst>
              </p:cNvPr>
              <p:cNvGrpSpPr/>
              <p:nvPr/>
            </p:nvGrpSpPr>
            <p:grpSpPr>
              <a:xfrm>
                <a:off x="3389916" y="329977"/>
                <a:ext cx="2405261" cy="1163165"/>
                <a:chOff x="-292138" y="-123628"/>
                <a:chExt cx="3700930" cy="1895712"/>
              </a:xfrm>
              <a:solidFill>
                <a:schemeClr val="accent1"/>
              </a:solidFill>
            </p:grpSpPr>
            <p:sp>
              <p:nvSpPr>
                <p:cNvPr id="155" name="Rectangle 51">
                  <a:extLst>
                    <a:ext uri="{FF2B5EF4-FFF2-40B4-BE49-F238E27FC236}">
                      <a16:creationId xmlns="" xmlns:a16="http://schemas.microsoft.com/office/drawing/2014/main" id="{7D8011FE-324D-4375-A563-A2729480F471}"/>
                    </a:ext>
                  </a:extLst>
                </p:cNvPr>
                <p:cNvSpPr/>
                <p:nvPr/>
              </p:nvSpPr>
              <p:spPr>
                <a:xfrm>
                  <a:off x="-7985" y="-123628"/>
                  <a:ext cx="3160757" cy="1895712"/>
                </a:xfrm>
                <a:prstGeom prst="rect">
                  <a:avLst/>
                </a:prstGeom>
                <a:solidFill>
                  <a:srgbClr val="02B9F3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Isosceles Triangle 52">
                  <a:extLst>
                    <a:ext uri="{FF2B5EF4-FFF2-40B4-BE49-F238E27FC236}">
                      <a16:creationId xmlns="" xmlns:a16="http://schemas.microsoft.com/office/drawing/2014/main" id="{E80DEFFF-3C0D-437C-A52F-FA8567834362}"/>
                    </a:ext>
                  </a:extLst>
                </p:cNvPr>
                <p:cNvSpPr/>
                <p:nvPr/>
              </p:nvSpPr>
              <p:spPr>
                <a:xfrm rot="5400000">
                  <a:off x="3025209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Isosceles Triangle 53">
                  <a:extLst>
                    <a:ext uri="{FF2B5EF4-FFF2-40B4-BE49-F238E27FC236}">
                      <a16:creationId xmlns="" xmlns:a16="http://schemas.microsoft.com/office/drawing/2014/main" id="{A573D43D-68BF-4DAF-BD2C-FB97DE28EBF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0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7" name="Group 35">
                <a:extLst>
                  <a:ext uri="{FF2B5EF4-FFF2-40B4-BE49-F238E27FC236}">
                    <a16:creationId xmlns="" xmlns:a16="http://schemas.microsoft.com/office/drawing/2014/main" id="{714B2535-43C9-402A-B532-F44BB2237211}"/>
                  </a:ext>
                </a:extLst>
              </p:cNvPr>
              <p:cNvGrpSpPr/>
              <p:nvPr/>
            </p:nvGrpSpPr>
            <p:grpSpPr>
              <a:xfrm>
                <a:off x="3389915" y="1492362"/>
                <a:ext cx="2437945" cy="1250394"/>
                <a:chOff x="-292141" y="-350345"/>
                <a:chExt cx="3751221" cy="2037883"/>
              </a:xfrm>
              <a:solidFill>
                <a:schemeClr val="accent3"/>
              </a:solidFill>
            </p:grpSpPr>
            <p:sp>
              <p:nvSpPr>
                <p:cNvPr id="152" name="Rectangle 59">
                  <a:extLst>
                    <a:ext uri="{FF2B5EF4-FFF2-40B4-BE49-F238E27FC236}">
                      <a16:creationId xmlns="" xmlns:a16="http://schemas.microsoft.com/office/drawing/2014/main" id="{1F86945B-AFE7-4F05-82E8-1E472E777F49}"/>
                    </a:ext>
                  </a:extLst>
                </p:cNvPr>
                <p:cNvSpPr/>
                <p:nvPr/>
              </p:nvSpPr>
              <p:spPr>
                <a:xfrm>
                  <a:off x="-7988" y="-350345"/>
                  <a:ext cx="3160758" cy="2037883"/>
                </a:xfrm>
                <a:prstGeom prst="rect">
                  <a:avLst/>
                </a:prstGeom>
                <a:solidFill>
                  <a:srgbClr val="8497B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Isosceles Triangle 62">
                  <a:extLst>
                    <a:ext uri="{FF2B5EF4-FFF2-40B4-BE49-F238E27FC236}">
                      <a16:creationId xmlns="" xmlns:a16="http://schemas.microsoft.com/office/drawing/2014/main" id="{C0933E90-6E7B-41C0-B73C-A9B6EC969E9C}"/>
                    </a:ext>
                  </a:extLst>
                </p:cNvPr>
                <p:cNvSpPr/>
                <p:nvPr/>
              </p:nvSpPr>
              <p:spPr>
                <a:xfrm rot="5400000">
                  <a:off x="3075497" y="444356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Isosceles Triangle 66">
                  <a:extLst>
                    <a:ext uri="{FF2B5EF4-FFF2-40B4-BE49-F238E27FC236}">
                      <a16:creationId xmlns="" xmlns:a16="http://schemas.microsoft.com/office/drawing/2014/main" id="{BD25E534-8351-41C8-95B9-8E9A3D3C7F8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3" y="441914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8" name="Group 35">
                <a:extLst>
                  <a:ext uri="{FF2B5EF4-FFF2-40B4-BE49-F238E27FC236}">
                    <a16:creationId xmlns="" xmlns:a16="http://schemas.microsoft.com/office/drawing/2014/main" id="{9E0036D0-1460-444D-BE5B-37C43244DEB6}"/>
                  </a:ext>
                </a:extLst>
              </p:cNvPr>
              <p:cNvGrpSpPr/>
              <p:nvPr/>
            </p:nvGrpSpPr>
            <p:grpSpPr>
              <a:xfrm>
                <a:off x="3533219" y="2763956"/>
                <a:ext cx="2385785" cy="2991212"/>
                <a:chOff x="-71641" y="-409367"/>
                <a:chExt cx="3670962" cy="4875054"/>
              </a:xfrm>
              <a:solidFill>
                <a:schemeClr val="accent4"/>
              </a:solidFill>
            </p:grpSpPr>
            <p:sp>
              <p:nvSpPr>
                <p:cNvPr id="149" name="Rectangle 72">
                  <a:extLst>
                    <a:ext uri="{FF2B5EF4-FFF2-40B4-BE49-F238E27FC236}">
                      <a16:creationId xmlns="" xmlns:a16="http://schemas.microsoft.com/office/drawing/2014/main" id="{4B08103B-FF4A-4F7D-9F60-4DE0B78667F5}"/>
                    </a:ext>
                  </a:extLst>
                </p:cNvPr>
                <p:cNvSpPr/>
                <p:nvPr/>
              </p:nvSpPr>
              <p:spPr>
                <a:xfrm>
                  <a:off x="-71641" y="-409367"/>
                  <a:ext cx="3370463" cy="4875054"/>
                </a:xfrm>
                <a:prstGeom prst="rect">
                  <a:avLst/>
                </a:prstGeom>
                <a:solidFill>
                  <a:srgbClr val="E0CE9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Isosceles Triangle 75">
                  <a:extLst>
                    <a:ext uri="{FF2B5EF4-FFF2-40B4-BE49-F238E27FC236}">
                      <a16:creationId xmlns="" xmlns:a16="http://schemas.microsoft.com/office/drawing/2014/main" id="{5A6E2E15-4EEA-468A-8FE0-5926EFB6BEA4}"/>
                    </a:ext>
                  </a:extLst>
                </p:cNvPr>
                <p:cNvSpPr/>
                <p:nvPr/>
              </p:nvSpPr>
              <p:spPr>
                <a:xfrm rot="5400000">
                  <a:off x="3124699" y="1682461"/>
                  <a:ext cx="460856" cy="488389"/>
                </a:xfrm>
                <a:prstGeom prst="triangle">
                  <a:avLst/>
                </a:prstGeom>
                <a:solidFill>
                  <a:srgbClr val="E0CE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1300136" y="767543"/>
              <a:ext cx="3793278" cy="150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</a:t>
              </a: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удиофайлы с записями ответов участников ИС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284868" y="2764368"/>
              <a:ext cx="3920356" cy="197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форма с информацией из протоколов оценивания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5921063" y="6787660"/>
              <a:ext cx="25774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Места хранения в МОУО</a:t>
              </a:r>
              <a:endPara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5971457" y="3017426"/>
              <a:ext cx="25774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(копии материалов)</a:t>
              </a:r>
              <a:endParaRPr lang="ru-RU" sz="3200" b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800977" y="3342124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145542" y="4949681"/>
              <a:ext cx="42295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на бумажных носителях </a:t>
              </a: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837347" y="8359704"/>
              <a:ext cx="3436262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использованные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ким 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48380" y="6860667"/>
              <a:ext cx="370064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списки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748380" y="7480693"/>
              <a:ext cx="417268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результатов                  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61034" y="8976814"/>
              <a:ext cx="4863442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ведомости учета </a:t>
              </a:r>
              <a:endParaRPr lang="ru-RU" sz="2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проведения ИС </a:t>
              </a: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аудиториях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37347" y="6140845"/>
              <a:ext cx="332156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протоколы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экспертов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54547" y="6257058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11392211" y="702974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1408049" y="7669337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11423228" y="847477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1443232" y="9128255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15543752" y="1466356"/>
            <a:ext cx="233466" cy="2303318"/>
          </a:xfrm>
          <a:prstGeom prst="rightBrace">
            <a:avLst/>
          </a:prstGeom>
          <a:solidFill>
            <a:schemeClr val="bg1"/>
          </a:solidFill>
          <a:ln w="28575">
            <a:solidFill>
              <a:srgbClr val="052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364" y="144794"/>
            <a:ext cx="16686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333F50"/>
                </a:solidFill>
                <a:cs typeface="Segoe UI Semilight" panose="020B0402040204020203" pitchFamily="34" charset="0"/>
              </a:rPr>
              <a:t>НЕСООТВЕТСТВИЯ В 2020 ГОДУ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356998" y="1350462"/>
            <a:ext cx="7863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ВЫЯВЛЕНЫ ПРИ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ПРИЕМЕ </a:t>
            </a:r>
          </a:p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МАТЕРИАЛОВ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В РЦОИ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59808" y="1592509"/>
            <a:ext cx="11136714" cy="5786056"/>
            <a:chOff x="7810086" y="1958522"/>
            <a:chExt cx="11136714" cy="5786056"/>
          </a:xfrm>
        </p:grpSpPr>
        <p:sp>
          <p:nvSpPr>
            <p:cNvPr id="9" name="Параллелограмм 8"/>
            <p:cNvSpPr/>
            <p:nvPr/>
          </p:nvSpPr>
          <p:spPr>
            <a:xfrm>
              <a:off x="8171591" y="2516112"/>
              <a:ext cx="10535685" cy="980814"/>
            </a:xfrm>
            <a:prstGeom prst="parallelogram">
              <a:avLst>
                <a:gd name="adj" fmla="val 57668"/>
              </a:avLst>
            </a:prstGeom>
            <a:solidFill>
              <a:srgbClr val="0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>
                <a:latin typeface="Franklin Gothic Demi" panose="020B07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7810086" y="1958522"/>
              <a:ext cx="1610566" cy="1698909"/>
            </a:xfrm>
            <a:prstGeom prst="ellipse">
              <a:avLst/>
            </a:prstGeom>
            <a:solidFill>
              <a:srgbClr val="0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38560" y="3573165"/>
              <a:ext cx="9131384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ошибки записи данных на электронный носитель информации: записан ярлык вместо файла со специализированной формой или файл отсутствует на электронном носителе</a:t>
              </a:r>
            </a:p>
            <a:p>
              <a:pPr>
                <a:buClr>
                  <a:srgbClr val="FDC20F"/>
                </a:buClr>
              </a:pPr>
              <a:endParaRPr lang="ru-RU" sz="2800" dirty="0">
                <a:solidFill>
                  <a:srgbClr val="052427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Clr>
                  <a:srgbClr val="FDC20F"/>
                </a:buClr>
              </a:pPr>
              <a:endParaRPr lang="ru-RU" sz="2800" dirty="0">
                <a:solidFill>
                  <a:srgbClr val="052427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2800" dirty="0">
                <a:solidFill>
                  <a:srgbClr val="052427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409100" y="2490122"/>
              <a:ext cx="95377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Отсутствовала заполненная специализированная </a:t>
              </a:r>
            </a:p>
            <a:p>
              <a:r>
                <a:rPr lang="ru-RU" sz="2800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электронная форма </a:t>
              </a:r>
            </a:p>
          </p:txBody>
        </p:sp>
        <p:sp>
          <p:nvSpPr>
            <p:cNvPr id="14" name="Умножение 13"/>
            <p:cNvSpPr/>
            <p:nvPr/>
          </p:nvSpPr>
          <p:spPr>
            <a:xfrm>
              <a:off x="8379051" y="5394047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36" name="Умножение 35"/>
            <p:cNvSpPr/>
            <p:nvPr/>
          </p:nvSpPr>
          <p:spPr>
            <a:xfrm>
              <a:off x="8379051" y="6683699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38560" y="6790471"/>
              <a:ext cx="687342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наличие вирусов на электронном носителе </a:t>
              </a:r>
            </a:p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информации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38560" y="5390163"/>
              <a:ext cx="893126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повреждение файла: файл был переименован или открыт сторонней программой, что привело к невозможности его прочтения</a:t>
              </a:r>
            </a:p>
          </p:txBody>
        </p:sp>
        <p:sp>
          <p:nvSpPr>
            <p:cNvPr id="52" name="Умножение 51"/>
            <p:cNvSpPr/>
            <p:nvPr/>
          </p:nvSpPr>
          <p:spPr>
            <a:xfrm>
              <a:off x="8379051" y="3720451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33" name="Параллелограмм 32"/>
          <p:cNvSpPr/>
          <p:nvPr/>
        </p:nvSpPr>
        <p:spPr>
          <a:xfrm>
            <a:off x="859508" y="7913740"/>
            <a:ext cx="10535685" cy="980814"/>
          </a:xfrm>
          <a:prstGeom prst="parallelogram">
            <a:avLst>
              <a:gd name="adj" fmla="val 57668"/>
            </a:avLst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2714" y="7382546"/>
            <a:ext cx="1610566" cy="1698909"/>
          </a:xfrm>
          <a:prstGeom prst="ellipse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83280" y="8132693"/>
            <a:ext cx="8635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шибки  </a:t>
            </a:r>
            <a:r>
              <a:rPr lang="ru-RU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аудиофайлов </a:t>
            </a:r>
            <a:r>
              <a:rPr lang="ru-RU" sz="28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ответов </a:t>
            </a:r>
            <a:r>
              <a:rPr lang="ru-RU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019666" y="3918094"/>
            <a:ext cx="11521270" cy="1698909"/>
            <a:chOff x="17760715" y="-2182859"/>
            <a:chExt cx="11521270" cy="169890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760715" y="-2182859"/>
              <a:ext cx="8044028" cy="1698909"/>
              <a:chOff x="17760715" y="-2182859"/>
              <a:chExt cx="8044028" cy="1698909"/>
            </a:xfrm>
          </p:grpSpPr>
          <p:sp>
            <p:nvSpPr>
              <p:cNvPr id="40" name="Параллелограмм 39"/>
              <p:cNvSpPr/>
              <p:nvPr/>
            </p:nvSpPr>
            <p:spPr>
              <a:xfrm>
                <a:off x="18122220" y="-1625269"/>
                <a:ext cx="7682523" cy="980814"/>
              </a:xfrm>
              <a:prstGeom prst="parallelogram">
                <a:avLst>
                  <a:gd name="adj" fmla="val 57668"/>
                </a:avLst>
              </a:prstGeom>
              <a:solidFill>
                <a:srgbClr val="018A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Franklin Gothic Demi" panose="020B070302010202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7760715" y="-2182859"/>
                <a:ext cx="1610566" cy="1698909"/>
              </a:xfrm>
              <a:prstGeom prst="ellipse">
                <a:avLst/>
              </a:prstGeom>
              <a:solidFill>
                <a:srgbClr val="018A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Demi" panose="020B0703020102020204" pitchFamily="34" charset="0"/>
                  </a:rPr>
                  <a:t>3</a:t>
                </a: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19359728" y="-1651259"/>
              <a:ext cx="99222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допущены ошибки при заполнении </a:t>
              </a:r>
              <a:endParaRPr lang="ru-RU" sz="28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2800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специализированной </a:t>
              </a:r>
              <a:r>
                <a:rPr lang="ru-RU" sz="2800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формы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781987" y="6014088"/>
            <a:ext cx="7252570" cy="3643271"/>
            <a:chOff x="15622399" y="2440022"/>
            <a:chExt cx="7252570" cy="3643271"/>
          </a:xfrm>
        </p:grpSpPr>
        <p:sp>
          <p:nvSpPr>
            <p:cNvPr id="44" name="Умножение 43"/>
            <p:cNvSpPr/>
            <p:nvPr/>
          </p:nvSpPr>
          <p:spPr>
            <a:xfrm>
              <a:off x="15622399" y="2456673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45" name="Умножение 44"/>
            <p:cNvSpPr/>
            <p:nvPr/>
          </p:nvSpPr>
          <p:spPr>
            <a:xfrm>
              <a:off x="15622399" y="3330651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6416130" y="3520535"/>
              <a:ext cx="44339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не заполнено поле «зачет»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6416130" y="2440022"/>
              <a:ext cx="64450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неверно указано значение в поле «общий балл»</a:t>
              </a:r>
            </a:p>
          </p:txBody>
        </p:sp>
        <p:sp>
          <p:nvSpPr>
            <p:cNvPr id="48" name="Умножение 47"/>
            <p:cNvSpPr/>
            <p:nvPr/>
          </p:nvSpPr>
          <p:spPr>
            <a:xfrm>
              <a:off x="15622399" y="4208383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49" name="Умножение 48"/>
            <p:cNvSpPr/>
            <p:nvPr/>
          </p:nvSpPr>
          <p:spPr>
            <a:xfrm>
              <a:off x="15622399" y="5162490"/>
              <a:ext cx="906386" cy="920803"/>
            </a:xfrm>
            <a:prstGeom prst="mathMultiply">
              <a:avLst/>
            </a:prstGeom>
            <a:noFill/>
            <a:ln w="38100">
              <a:solidFill>
                <a:srgbClr val="01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Demi" panose="020B07030201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6441507" y="5369385"/>
              <a:ext cx="5604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не заполнено поле «ФИО эксперта</a:t>
              </a:r>
              <a:r>
                <a:rPr lang="ru-RU" sz="2800" dirty="0">
                  <a:solidFill>
                    <a:srgbClr val="052427"/>
                  </a:solidFill>
                  <a:latin typeface="Franklin Gothic Demi" panose="020B07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»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441507" y="4143300"/>
              <a:ext cx="64334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DC20F"/>
                </a:buClr>
              </a:pPr>
              <a:r>
                <a:rPr lang="ru-RU" sz="2800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неверно заполнены поля «номер кабинета» или «номер варианта» </a:t>
              </a:r>
            </a:p>
          </p:txBody>
        </p:sp>
      </p:grpSp>
      <p:sp>
        <p:nvSpPr>
          <p:cNvPr id="56" name="Умножение 55"/>
          <p:cNvSpPr/>
          <p:nvPr/>
        </p:nvSpPr>
        <p:spPr>
          <a:xfrm>
            <a:off x="859508" y="9056142"/>
            <a:ext cx="906386" cy="920803"/>
          </a:xfrm>
          <a:prstGeom prst="mathMultiply">
            <a:avLst/>
          </a:prstGeom>
          <a:noFill/>
          <a:ln w="38100">
            <a:solidFill>
              <a:srgbClr val="01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38281" y="9273616"/>
            <a:ext cx="8852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DC20F"/>
              </a:buClr>
            </a:pPr>
            <a:r>
              <a:rPr lang="ru-RU" sz="2800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2800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тсутствие ФИО участников ИС в названии аудиофайлов </a:t>
            </a:r>
            <a:endParaRPr lang="ru-RU" sz="2800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811898" y="9892902"/>
            <a:ext cx="906386" cy="920803"/>
          </a:xfrm>
          <a:prstGeom prst="mathMultiply">
            <a:avLst/>
          </a:prstGeom>
          <a:noFill/>
          <a:ln w="38100">
            <a:solidFill>
              <a:srgbClr val="01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88282" y="10157299"/>
            <a:ext cx="856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тсутствие аудиофайлов устных ответов участников ИС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00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7964" y="507831"/>
            <a:ext cx="16686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ВАЖНО ПОНЯТЬ, ЧТО </a:t>
            </a:r>
          </a:p>
        </p:txBody>
      </p:sp>
      <p:sp>
        <p:nvSpPr>
          <p:cNvPr id="41" name="Умножение 40"/>
          <p:cNvSpPr/>
          <p:nvPr/>
        </p:nvSpPr>
        <p:spPr>
          <a:xfrm>
            <a:off x="2000250" y="791500"/>
            <a:ext cx="15121025" cy="10816814"/>
          </a:xfrm>
          <a:prstGeom prst="mathMultiply">
            <a:avLst/>
          </a:prstGeom>
          <a:noFill/>
          <a:ln w="38100">
            <a:solidFill>
              <a:srgbClr val="01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5219" y="2001028"/>
            <a:ext cx="10834281" cy="86288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81869" y="3383751"/>
            <a:ext cx="10950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СЛУЧАЕ ОШИБОК </a:t>
            </a:r>
            <a:r>
              <a:rPr lang="ru-RU" sz="60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РЕЗУЛЬТАТЫ ИС НЕВОЗМОЖНО БУДЕТ ЗАГРУЗИТЬ </a:t>
            </a:r>
            <a:endParaRPr lang="ru-RU" sz="6000" b="1" dirty="0">
              <a:solidFill>
                <a:srgbClr val="02B9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6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РИС, ФИС</a:t>
            </a:r>
            <a:endParaRPr lang="ru-RU" sz="4800" b="1" dirty="0">
              <a:solidFill>
                <a:srgbClr val="02B9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5">
            <a:extLst>
              <a:ext uri="{FF2B5EF4-FFF2-40B4-BE49-F238E27FC236}">
                <a16:creationId xmlns="" xmlns:a16="http://schemas.microsoft.com/office/drawing/2014/main" id="{776C7AFC-1268-48EA-9A8B-1B1EDB5B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50" y="91512"/>
            <a:ext cx="14165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Итоговое собеседование </a:t>
            </a:r>
            <a:r>
              <a:rPr lang="ru-RU" sz="3600" b="1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по русскому языку в дистанционной форме</a:t>
            </a:r>
            <a:endParaRPr lang="ru-RU" altLang="ru-RU" sz="3600" b="1" dirty="0">
              <a:solidFill>
                <a:srgbClr val="333F50"/>
              </a:solidFill>
            </a:endParaRPr>
          </a:p>
        </p:txBody>
      </p:sp>
      <p:pic>
        <p:nvPicPr>
          <p:cNvPr id="2050" name="Picture 2" descr="Как подключить наушники с микрофоном к компьютеру: пошаговая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6352"/>
          <a:stretch/>
        </p:blipFill>
        <p:spPr bwMode="auto">
          <a:xfrm>
            <a:off x="15392147" y="1015663"/>
            <a:ext cx="1953812" cy="12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50" y="933341"/>
            <a:ext cx="6354209" cy="934912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080" y="914379"/>
            <a:ext cx="7310463" cy="936808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497929" y="4754522"/>
            <a:ext cx="6450300" cy="48536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497929" y="5050971"/>
            <a:ext cx="6450300" cy="547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97929" y="5319587"/>
            <a:ext cx="5780049" cy="19175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83186" y="5607902"/>
            <a:ext cx="4766643" cy="23641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19999" y="5810407"/>
            <a:ext cx="6429830" cy="53364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97929" y="6090644"/>
            <a:ext cx="6551900" cy="72571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6569766" y="4899185"/>
            <a:ext cx="496162" cy="378871"/>
          </a:xfrm>
          <a:prstGeom prst="rightArrow">
            <a:avLst/>
          </a:prstGeom>
          <a:solidFill>
            <a:srgbClr val="FF6565"/>
          </a:solidFill>
          <a:ln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28" name="TextBox 27"/>
          <p:cNvSpPr txBox="1"/>
          <p:nvPr/>
        </p:nvSpPr>
        <p:spPr>
          <a:xfrm>
            <a:off x="14699544" y="3149628"/>
            <a:ext cx="3843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ИС проводится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дистанционно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 случае  перевода выпускников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9-х классов на обучение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 использованием дистанционных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образовательных  технологий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057" y="4803058"/>
            <a:ext cx="4503220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565"/>
                </a:solidFill>
              </a:rPr>
              <a:t>О проведении ИС в 2021 году</a:t>
            </a:r>
            <a:endParaRPr lang="ru-RU" b="1" dirty="0">
              <a:solidFill>
                <a:srgbClr val="FF6565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9544" y="3149628"/>
            <a:ext cx="281663" cy="9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684" y="476178"/>
            <a:ext cx="7085792" cy="1009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183032" y="476179"/>
            <a:ext cx="1024861" cy="55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32 </a:t>
            </a:r>
            <a:r>
              <a:rPr lang="ru-RU" sz="2133" b="1" dirty="0"/>
              <a:t>стр.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5530702" y="3511143"/>
            <a:ext cx="426044" cy="39160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82970" y="2742950"/>
            <a:ext cx="1789056" cy="222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465425" y="3003287"/>
            <a:ext cx="3890803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37630" y="3816047"/>
            <a:ext cx="5476902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30702" y="4096643"/>
            <a:ext cx="4277714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956745" y="4357887"/>
            <a:ext cx="5757787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598442" y="4609456"/>
            <a:ext cx="6116090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88138" y="4872706"/>
            <a:ext cx="3746168" cy="27021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776C7AFC-1268-48EA-9A8B-1B1EDB5B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7" y="161196"/>
            <a:ext cx="14165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Итогового собеседования по русскому языку в дистанционной форме</a:t>
            </a:r>
            <a:endParaRPr lang="ru-RU" alt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343" y="999802"/>
            <a:ext cx="546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Алгоритм взаимодействия</a:t>
            </a:r>
            <a:endParaRPr lang="ru-RU" sz="3200" dirty="0"/>
          </a:p>
          <a:p>
            <a:endParaRPr lang="ru-RU" sz="1200" dirty="0"/>
          </a:p>
        </p:txBody>
      </p:sp>
      <p:pic>
        <p:nvPicPr>
          <p:cNvPr id="41" name="Рисунок 40" descr="Образовательные организации ЮЗАО успешно перешли на дистанционное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09" y="5721752"/>
            <a:ext cx="3351428" cy="237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В связи с угрозой коронавирусной инфекции школы Железногорск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27" y="2043310"/>
            <a:ext cx="3688302" cy="24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Выгнутая вверх стрелка 46"/>
          <p:cNvSpPr/>
          <p:nvPr/>
        </p:nvSpPr>
        <p:spPr>
          <a:xfrm rot="13919303" flipH="1">
            <a:off x="2351576" y="6902568"/>
            <a:ext cx="6326273" cy="2005192"/>
          </a:xfrm>
          <a:prstGeom prst="curvedDownArrow">
            <a:avLst>
              <a:gd name="adj1" fmla="val 11772"/>
              <a:gd name="adj2" fmla="val 188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0163174" y="6799498"/>
            <a:ext cx="3140378" cy="208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войная стрелка влево/вправо 22"/>
          <p:cNvSpPr/>
          <p:nvPr/>
        </p:nvSpPr>
        <p:spPr>
          <a:xfrm rot="19168034">
            <a:off x="12127785" y="7746631"/>
            <a:ext cx="1322259" cy="3139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0220908" y="6996402"/>
            <a:ext cx="1553845" cy="1322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8458328" y="4728427"/>
            <a:ext cx="1036279" cy="1046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войная стрелка влево/вправо 67"/>
          <p:cNvSpPr/>
          <p:nvPr/>
        </p:nvSpPr>
        <p:spPr>
          <a:xfrm rot="2570784">
            <a:off x="5995752" y="5502446"/>
            <a:ext cx="949835" cy="2985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7477196" y="3322834"/>
            <a:ext cx="1871238" cy="3090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2051" name="Стрелка вправо 2050"/>
          <p:cNvSpPr/>
          <p:nvPr/>
        </p:nvSpPr>
        <p:spPr>
          <a:xfrm rot="13553450">
            <a:off x="13126229" y="4651417"/>
            <a:ext cx="663567" cy="32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83" name="Выгнутая вверх стрелка 82"/>
          <p:cNvSpPr/>
          <p:nvPr/>
        </p:nvSpPr>
        <p:spPr>
          <a:xfrm rot="427136">
            <a:off x="4844076" y="1064392"/>
            <a:ext cx="11207667" cy="3504988"/>
          </a:xfrm>
          <a:prstGeom prst="curvedDownArrow">
            <a:avLst>
              <a:gd name="adj1" fmla="val 8342"/>
              <a:gd name="adj2" fmla="val 16038"/>
              <a:gd name="adj3" fmla="val 26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298221" y="7919174"/>
            <a:ext cx="19927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Экзаменатор-собеседник</a:t>
            </a:r>
            <a:r>
              <a:rPr lang="ru-RU" sz="2400" b="1" dirty="0">
                <a:ea typeface="Calibri" panose="020F0502020204030204" pitchFamily="34" charset="0"/>
              </a:rPr>
              <a:t> </a:t>
            </a:r>
            <a:endParaRPr lang="ru-RU" sz="1762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9909418" y="4594765"/>
            <a:ext cx="323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Эксперт по проверке ответов участников ИС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1" name="Рисунок 90" descr="Липецкие школьники возобновят дистанционное обучение - последние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02" y="2327350"/>
            <a:ext cx="4873101" cy="287848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Прямоугольник 91"/>
          <p:cNvSpPr/>
          <p:nvPr/>
        </p:nvSpPr>
        <p:spPr>
          <a:xfrm>
            <a:off x="2609375" y="2448233"/>
            <a:ext cx="44376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Ответственный организатор ОО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145604" y="8012410"/>
            <a:ext cx="395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специалист ОО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63" name="Picture 4" descr="Школьники Воронежской области перейдут на дистанционное обучение с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/>
        </p:blipFill>
        <p:spPr bwMode="auto">
          <a:xfrm>
            <a:off x="12342325" y="8504914"/>
            <a:ext cx="2460000" cy="21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Равно 2066"/>
          <p:cNvSpPr/>
          <p:nvPr/>
        </p:nvSpPr>
        <p:spPr>
          <a:xfrm>
            <a:off x="11719003" y="9419731"/>
            <a:ext cx="637622" cy="4531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sp>
        <p:nvSpPr>
          <p:cNvPr id="2068" name="Скругленный прямоугольник 2067"/>
          <p:cNvSpPr/>
          <p:nvPr/>
        </p:nvSpPr>
        <p:spPr>
          <a:xfrm>
            <a:off x="8157646" y="8452613"/>
            <a:ext cx="6847032" cy="227997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pic>
        <p:nvPicPr>
          <p:cNvPr id="2069" name="Picture 6" descr="В Самарской области дистанционное обучение продолжается – Новости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25" y="8596520"/>
            <a:ext cx="3404005" cy="19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1090918" y="8653668"/>
            <a:ext cx="179448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Участник ИС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71" name="Группа 2070"/>
          <p:cNvGrpSpPr/>
          <p:nvPr/>
        </p:nvGrpSpPr>
        <p:grpSpPr>
          <a:xfrm>
            <a:off x="13633878" y="5273314"/>
            <a:ext cx="3721840" cy="2570576"/>
            <a:chOff x="18740983" y="7910359"/>
            <a:chExt cx="5583033" cy="3856053"/>
          </a:xfrm>
        </p:grpSpPr>
        <p:pic>
          <p:nvPicPr>
            <p:cNvPr id="43" name="Рисунок 42" descr="Школьники перешли на дистанционное обучение | Информационный ...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0983" y="7910359"/>
              <a:ext cx="5583033" cy="3856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0" name="Picture 8" descr="Дистанционное обучение в школах проходит проверку на прочность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4" t="43299" r="21918" b="41383"/>
            <a:stretch/>
          </p:blipFill>
          <p:spPr bwMode="auto">
            <a:xfrm rot="675742">
              <a:off x="22028909" y="9412674"/>
              <a:ext cx="1509483" cy="139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4320659" y="4883904"/>
            <a:ext cx="1069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НОРМАТИВНЫЕ ДОКУМЕНТЫ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0146" y="787683"/>
            <a:ext cx="72856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Минпросвещения</a:t>
            </a:r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России и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07.11.2018 № 189/1513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137014" y="432623"/>
            <a:ext cx="8388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порядок проведения ГИА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образовательным программам основного общего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137014" y="4114891"/>
            <a:ext cx="8357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рекомендации по организации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проведению итогового собеседования по русскому языку в 2021 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137014" y="7337253"/>
            <a:ext cx="83881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б утверждении Порядка проведении </a:t>
            </a:r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по русскому языку в Краснодарском 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крае </a:t>
            </a:r>
            <a:endParaRPr lang="ru-RU" sz="4400" b="1" dirty="0">
              <a:solidFill>
                <a:srgbClr val="018AB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2021 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20146" y="4631855"/>
            <a:ext cx="7285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15.12.2020 № 05-151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0145" y="8137473"/>
            <a:ext cx="7393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МОНиМП</a:t>
            </a:r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КК </a:t>
            </a: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Арка 34"/>
          <p:cNvSpPr/>
          <p:nvPr/>
        </p:nvSpPr>
        <p:spPr>
          <a:xfrm rot="16200000">
            <a:off x="1778827" y="140900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6200000">
            <a:off x="1778828" y="3646518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6200000">
            <a:off x="1778828" y="7152135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8635" y="1524631"/>
            <a:ext cx="15116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организовать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проведение ИС </a:t>
            </a:r>
            <a:r>
              <a:rPr lang="ru-RU" sz="3400" b="1" dirty="0" smtClean="0">
                <a:solidFill>
                  <a:srgbClr val="0070C0"/>
                </a:solidFill>
              </a:rPr>
              <a:t> </a:t>
            </a:r>
            <a:r>
              <a:rPr lang="ru-RU" sz="3400" dirty="0" smtClean="0">
                <a:solidFill>
                  <a:srgbClr val="0070C0"/>
                </a:solidFill>
              </a:rPr>
              <a:t>в местах проведения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400" dirty="0" smtClean="0"/>
              <a:t>на дому) </a:t>
            </a:r>
          </a:p>
          <a:p>
            <a:r>
              <a:rPr lang="ru-RU" sz="3400" dirty="0" smtClean="0"/>
              <a:t>с </a:t>
            </a:r>
            <a:r>
              <a:rPr lang="ru-RU" sz="3400" dirty="0"/>
              <a:t>использованием дистанционных технологий </a:t>
            </a:r>
            <a:r>
              <a:rPr lang="ru-RU" sz="3400" i="1" dirty="0">
                <a:solidFill>
                  <a:srgbClr val="0070C0"/>
                </a:solidFill>
              </a:rPr>
              <a:t>(платформы </a:t>
            </a:r>
            <a:r>
              <a:rPr lang="en-US" sz="3400" i="1" dirty="0">
                <a:solidFill>
                  <a:srgbClr val="0070C0"/>
                </a:solidFill>
              </a:rPr>
              <a:t>ZOOM</a:t>
            </a:r>
            <a:r>
              <a:rPr lang="ru-RU" sz="3400" i="1" dirty="0">
                <a:solidFill>
                  <a:srgbClr val="0070C0"/>
                </a:solidFill>
              </a:rPr>
              <a:t>, PROFICONF, </a:t>
            </a:r>
            <a:r>
              <a:rPr lang="ru-RU" sz="3400" i="1" dirty="0" err="1" smtClean="0">
                <a:solidFill>
                  <a:srgbClr val="0070C0"/>
                </a:solidFill>
              </a:rPr>
              <a:t>Skype</a:t>
            </a:r>
            <a:r>
              <a:rPr lang="ru-RU" sz="3400" i="1" dirty="0" smtClean="0">
                <a:solidFill>
                  <a:srgbClr val="0070C0"/>
                </a:solidFill>
              </a:rPr>
              <a:t> и </a:t>
            </a:r>
            <a:r>
              <a:rPr lang="ru-RU" sz="3400" i="1" dirty="0">
                <a:solidFill>
                  <a:srgbClr val="0070C0"/>
                </a:solidFill>
              </a:rPr>
              <a:t>др.)</a:t>
            </a:r>
            <a:r>
              <a:rPr lang="ru-RU" sz="3400" dirty="0"/>
              <a:t>, обеспечивающих функции:</a:t>
            </a:r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 визуального </a:t>
            </a:r>
            <a:r>
              <a:rPr lang="ru-RU" sz="3400" dirty="0" smtClean="0"/>
              <a:t>контакта</a:t>
            </a:r>
            <a:endParaRPr lang="ru-RU" sz="3400" dirty="0"/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 записи ИС на съемный носитель </a:t>
            </a:r>
            <a:r>
              <a:rPr lang="ru-RU" sz="3400" dirty="0" smtClean="0"/>
              <a:t>информации</a:t>
            </a:r>
            <a:endParaRPr lang="ru-RU" sz="3400" dirty="0"/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демонстрации на экране компьютера текста </a:t>
            </a:r>
            <a:r>
              <a:rPr lang="ru-RU" sz="3400" dirty="0" smtClean="0"/>
              <a:t>и </a:t>
            </a:r>
            <a:r>
              <a:rPr lang="ru-RU" sz="3400" dirty="0"/>
              <a:t>картинки</a:t>
            </a:r>
          </a:p>
          <a:p>
            <a:endParaRPr lang="ru-RU" sz="1200" dirty="0"/>
          </a:p>
        </p:txBody>
      </p:sp>
      <p:pic>
        <p:nvPicPr>
          <p:cNvPr id="11" name="Picture 2" descr="Как пользоваться Zoom: установить, включить конференцию и работать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69" y="2108472"/>
            <a:ext cx="2040420" cy="102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бесплатных площадок для проведения видеоконференций 2019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27567"/>
          <a:stretch/>
        </p:blipFill>
        <p:spPr bwMode="auto">
          <a:xfrm>
            <a:off x="16411189" y="5168255"/>
            <a:ext cx="2300045" cy="71478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D5F3"/>
          </a:solidFill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Microsoft Skype Teams - новый корпоративный мессенджер? - 27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26338" r="12771" b="22461"/>
          <a:stretch/>
        </p:blipFill>
        <p:spPr bwMode="auto">
          <a:xfrm>
            <a:off x="16444237" y="7893177"/>
            <a:ext cx="2128152" cy="86119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08893" y="4789125"/>
            <a:ext cx="143213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обеспечить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техническую готовность </a:t>
            </a:r>
            <a:r>
              <a:rPr lang="ru-RU" sz="3400" dirty="0">
                <a:solidFill>
                  <a:srgbClr val="0070C0"/>
                </a:solidFill>
              </a:rPr>
              <a:t>мест проведения ИС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(компьютером с веб-камерой/ноутбук с гарнитурой, 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USB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-модемом)</a:t>
            </a:r>
            <a:endParaRPr lang="ru-RU" sz="3400" u="sng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8893" y="6149017"/>
            <a:ext cx="156691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протестировать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накануне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</a:rPr>
              <a:t>ИС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аудиозаписи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/>
              <a:t>беседы участника ИС </a:t>
            </a:r>
            <a:endParaRPr lang="ru-RU" sz="3400" dirty="0" smtClean="0"/>
          </a:p>
          <a:p>
            <a:r>
              <a:rPr lang="ru-RU" sz="3400" dirty="0" smtClean="0"/>
              <a:t>и </a:t>
            </a:r>
            <a:r>
              <a:rPr lang="ru-RU" sz="3400" dirty="0"/>
              <a:t>экзаменатора-собеседника с целью настройки качества аудиофайла</a:t>
            </a:r>
            <a:endParaRPr lang="ru-RU" sz="3400" u="sng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534" y="69409"/>
            <a:ext cx="18022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ЗАДАЧИ </a:t>
            </a:r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ШКОЛЫ в случае проведения ИС </a:t>
            </a:r>
            <a:r>
              <a:rPr lang="ru-RU" sz="4800" b="1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в дистанционной форме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72" y="7723612"/>
            <a:ext cx="1626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проинформировать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/>
              <a:t>МОУО о наличии участников проведения ИС в дистанционной форме и технической готовности (по форме) </a:t>
            </a:r>
            <a:endParaRPr lang="ru-RU" sz="36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55371" y="1570820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180862" y="4847436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2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124404" y="6139161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3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158081" y="7736391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614248" y="1037715"/>
            <a:ext cx="5060837" cy="4435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</p:spTree>
    <p:extLst>
      <p:ext uri="{BB962C8B-B14F-4D97-AF65-F5344CB8AC3E}">
        <p14:creationId xmlns:p14="http://schemas.microsoft.com/office/powerpoint/2010/main" val="92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Прямая соединительная линия 217"/>
          <p:cNvCxnSpPr/>
          <p:nvPr/>
        </p:nvCxnSpPr>
        <p:spPr>
          <a:xfrm flipH="1" flipV="1">
            <a:off x="1540651" y="8138892"/>
            <a:ext cx="701805" cy="2251726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1609095" y="6824776"/>
            <a:ext cx="1266723" cy="911784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1596571" y="4703662"/>
            <a:ext cx="1490224" cy="146530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4871" y="202534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918" y="2116876"/>
            <a:ext cx="13999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нформировать министерство о наличии участников ИС и технической готовности к проведению ИС дистанционно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3945" y="5683631"/>
            <a:ext cx="15694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независимое наблюдение за проведением ИС  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дистанционной форме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57" y="3814288"/>
            <a:ext cx="1635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огласовывать с министерством проведение ИС с помощью телефонной связи при отсутствии </a:t>
            </a:r>
            <a:r>
              <a:rPr lang="ru-RU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сети Интернет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-14514" y="2684941"/>
            <a:ext cx="2256971" cy="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341683" y="7728242"/>
            <a:ext cx="16365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онтролировать готовность школ к проведению ИС дистанционно  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 flipH="1">
            <a:off x="1596571" y="2942208"/>
            <a:ext cx="928499" cy="1253791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052779" y="2494149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66723" y="4144804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76757" y="6213473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98713" y="7408916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TextBox 201"/>
          <p:cNvSpPr txBox="1"/>
          <p:nvPr/>
        </p:nvSpPr>
        <p:spPr>
          <a:xfrm>
            <a:off x="1273126" y="41401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0820" y="2498777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0653" y="6226112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1736" y="7444173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62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53927"/>
              </p:ext>
            </p:extLst>
          </p:nvPr>
        </p:nvGraphicFramePr>
        <p:xfrm>
          <a:off x="260842" y="2233902"/>
          <a:ext cx="18636760" cy="40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72"/>
                <a:gridCol w="914400"/>
                <a:gridCol w="1480457"/>
                <a:gridCol w="870858"/>
                <a:gridCol w="1944914"/>
                <a:gridCol w="1204686"/>
                <a:gridCol w="1915885"/>
                <a:gridCol w="1553029"/>
                <a:gridCol w="1277257"/>
                <a:gridCol w="2061029"/>
                <a:gridCol w="1988457"/>
                <a:gridCol w="1449987"/>
                <a:gridCol w="1206129"/>
              </a:tblGrid>
              <a:tr h="1284869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Код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АТЕ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Территория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Код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ОО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Краткое наименование ОО, в которой обучается участник ИС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Информация об участнике ИС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Информация об экзаменаторе-собеседнике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Информация о техническом специалисте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FA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54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ФИО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платформы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Домашний адрес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ФИО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Место работы, должность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1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платформы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1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ФИО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Сотовый телефон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AFE7"/>
                    </a:solidFill>
                  </a:tcPr>
                </a:tc>
              </a:tr>
              <a:tr h="9826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A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AFE7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842" y="743313"/>
            <a:ext cx="1790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Форма предоставления информации об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участниках ИС и  технической готовности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проведению  итогового собеседования по русскому языку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дистанционной форме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0" y="6426200"/>
            <a:ext cx="184731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2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98257" y="2005499"/>
            <a:ext cx="951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БЛАГОДАРИМ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ВНИМАНИЕ</a:t>
            </a:r>
            <a:endParaRPr lang="ru-RU" sz="72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5733" y="2236994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538345" y="2081384"/>
              <a:ext cx="7541818" cy="9691541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Picture 2" descr="Похожее изображение">
            <a:extLst>
              <a:ext uri="{FF2B5EF4-FFF2-40B4-BE49-F238E27FC236}">
                <a16:creationId xmlns="" xmlns:a16="http://schemas.microsoft.com/office/drawing/2014/main" id="{F047BA71-EACA-4988-9A69-9A220FD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" y="256866"/>
            <a:ext cx="1188689" cy="11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194896" y="8688047"/>
            <a:ext cx="688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Руженна</a:t>
            </a:r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Анатольевна </a:t>
            </a:r>
            <a:r>
              <a:rPr lang="ru-RU" sz="2400" dirty="0" err="1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Гардымова</a:t>
            </a:r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</a:p>
          <a:p>
            <a:r>
              <a:rPr lang="ru-RU" sz="2400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начальник отдела государственной итоговой аттестации в управлении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236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Группа 117"/>
          <p:cNvGrpSpPr/>
          <p:nvPr/>
        </p:nvGrpSpPr>
        <p:grpSpPr>
          <a:xfrm>
            <a:off x="101899" y="8086926"/>
            <a:ext cx="18874329" cy="2181973"/>
            <a:chOff x="-2" y="13517391"/>
            <a:chExt cx="21592213" cy="2804192"/>
          </a:xfrm>
          <a:solidFill>
            <a:srgbClr val="E2F3FB"/>
          </a:solidFill>
        </p:grpSpPr>
        <p:sp>
          <p:nvSpPr>
            <p:cNvPr id="119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2"/>
              <a:ext cx="21592213" cy="2804191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0" name="Прямоугольный треугольник 119"/>
            <p:cNvSpPr/>
            <p:nvPr/>
          </p:nvSpPr>
          <p:spPr>
            <a:xfrm>
              <a:off x="3850" y="13517391"/>
              <a:ext cx="2758374" cy="28041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46993" y="5359901"/>
            <a:ext cx="19129825" cy="1748480"/>
            <a:chOff x="-2" y="13517391"/>
            <a:chExt cx="21833957" cy="3576696"/>
          </a:xfrm>
          <a:solidFill>
            <a:srgbClr val="E2F3FB"/>
          </a:solidFill>
        </p:grpSpPr>
        <p:sp>
          <p:nvSpPr>
            <p:cNvPr id="116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833957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25437" y="2806685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7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8" name="Прямоугольный треугольник 107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6994" y="3915188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10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1" name="Прямоугольный треугольник 110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367" y="1573067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4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5" name="Прямоугольный треугольник 104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-18637766" y="4219833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Прямоугольник 60"/>
            <p:cNvSpPr/>
            <p:nvPr/>
          </p:nvSpPr>
          <p:spPr>
            <a:xfrm>
              <a:off x="19300368" y="5245592"/>
              <a:ext cx="12219181" cy="412943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Блок-схема: узел 63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157369" y="2827476"/>
            <a:ext cx="18653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Ведется </a:t>
            </a:r>
            <a:r>
              <a:rPr lang="ru-RU" sz="44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персональная</a:t>
            </a:r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аудиозапись ответов участников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-19280751" y="1375375"/>
            <a:ext cx="6031962" cy="8814927"/>
            <a:chOff x="18990128" y="4349297"/>
            <a:chExt cx="12529421" cy="21054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Прямоугольник 52"/>
            <p:cNvSpPr/>
            <p:nvPr/>
          </p:nvSpPr>
          <p:spPr>
            <a:xfrm>
              <a:off x="19300368" y="5245595"/>
              <a:ext cx="12219181" cy="33349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8990128" y="4349297"/>
              <a:ext cx="620486" cy="21054756"/>
              <a:chOff x="18990128" y="4349297"/>
              <a:chExt cx="620486" cy="21054756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19300368" y="4931230"/>
                <a:ext cx="4" cy="20472823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Блок-схема: узел 55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-15499607" y="2241242"/>
            <a:ext cx="7618535" cy="7596035"/>
            <a:chOff x="-2017834" y="3113109"/>
            <a:chExt cx="15122769" cy="1090221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017834" y="3113109"/>
              <a:ext cx="14067694" cy="1693513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5297364" y="4806622"/>
              <a:ext cx="6752493" cy="5621689"/>
            </a:xfrm>
            <a:prstGeom prst="parallelogram">
              <a:avLst>
                <a:gd name="adj" fmla="val 75685"/>
              </a:avLst>
            </a:prstGeom>
            <a:solidFill>
              <a:srgbClr val="0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/>
            <p:cNvSpPr/>
            <p:nvPr/>
          </p:nvSpPr>
          <p:spPr>
            <a:xfrm rot="10800000" flipH="1">
              <a:off x="5297364" y="10428311"/>
              <a:ext cx="7807571" cy="3587015"/>
            </a:xfrm>
            <a:prstGeom prst="parallelogram">
              <a:avLst>
                <a:gd name="adj" fmla="val 124745"/>
              </a:avLst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327" y="362366"/>
            <a:ext cx="15284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ИТОГОВОГО СОБЕСЕДОВАНИЯ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129" y="16961581"/>
            <a:ext cx="1530036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333F5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-16611416" y="-5730605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Прямоугольник 47"/>
            <p:cNvSpPr/>
            <p:nvPr/>
          </p:nvSpPr>
          <p:spPr>
            <a:xfrm>
              <a:off x="19300368" y="5245592"/>
              <a:ext cx="12219181" cy="651066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Блок-схема: узел 50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194528" y="8416266"/>
            <a:ext cx="18042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связи с сохранением неблагоприятной эпидемиологической ситуации ИС может пройти </a:t>
            </a:r>
            <a:r>
              <a:rPr lang="ru-RU" sz="43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дистанционной форме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3741" y="4033231"/>
            <a:ext cx="18653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Задания для собеседования получать на сайте ЦОКО в день проведения ИС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-23266241" y="-4610789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Прямоугольник 79"/>
            <p:cNvSpPr/>
            <p:nvPr/>
          </p:nvSpPr>
          <p:spPr>
            <a:xfrm>
              <a:off x="19300368" y="5245592"/>
              <a:ext cx="12219181" cy="257861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Блок-схема: узел 82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157369" y="1635152"/>
            <a:ext cx="17920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Печать КИМ производится в черно-белом формате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-17540910" y="9421201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Прямоугольник 71"/>
            <p:cNvSpPr/>
            <p:nvPr/>
          </p:nvSpPr>
          <p:spPr>
            <a:xfrm>
              <a:off x="19300368" y="5427598"/>
              <a:ext cx="12219181" cy="65188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Блок-схема: узел 74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157369" y="5403938"/>
            <a:ext cx="1889818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Участники с ТНР, глухие и поздно-оглохшие могут выполнять задания письменно и самостоятельно распределять время между заданиями </a:t>
            </a:r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(45 мин.)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8D1329F-614C-4265-B1CE-838983FEC3FF}"/>
              </a:ext>
            </a:extLst>
          </p:cNvPr>
          <p:cNvSpPr txBox="1"/>
          <p:nvPr/>
        </p:nvSpPr>
        <p:spPr>
          <a:xfrm>
            <a:off x="194528" y="7243511"/>
            <a:ext cx="166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5757"/>
                </a:solidFill>
              </a:rPr>
              <a:t>новое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4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384" y="486366"/>
            <a:ext cx="8400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ИС-9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ДЛЯ УЧАСТНИКОВ С ОВЗ, ДЕТЕЙ-ИНВАЛИДОВ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И ИНВАЛИДОВ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8448" y="2627478"/>
            <a:ext cx="535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ГЛУХИЕ, ПОЗДНООГЛОХШИЕ</a:t>
            </a:r>
          </a:p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(НЕ </a:t>
            </a:r>
            <a:r>
              <a:rPr lang="ru-RU" sz="2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ВЛАДЕЮЩИЕ </a:t>
            </a:r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СУРДОПЕРЕВОДОМ)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64502" y="2571022"/>
            <a:ext cx="385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ТЯЖЕЛЫМИ НАРУШЕНИЯМИ РЕЧИ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05698" y="611908"/>
            <a:ext cx="749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ОВЗ самостоятельно </a:t>
            </a:r>
          </a:p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распределяют время, отведенное на ИС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384" y="4076105"/>
            <a:ext cx="743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снижение порога баллов для зачета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изменение системы выставления баллов в зависимости от характера заболевания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192" y="6953565"/>
            <a:ext cx="51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основанием является рекомендация ПМПК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775346" y="3851461"/>
            <a:ext cx="10449120" cy="1459755"/>
            <a:chOff x="6120470" y="8538766"/>
            <a:chExt cx="10449120" cy="145975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31" name="Блок-схема: узел 3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1</a:t>
                  </a:r>
                </a:p>
              </p:txBody>
            </p: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Полилиния 4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чтение текста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24361" y="8623989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24361" y="9119192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288312" y="8612165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288312" y="910736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775346" y="5295709"/>
            <a:ext cx="10449120" cy="1594791"/>
            <a:chOff x="6120470" y="8538766"/>
            <a:chExt cx="10449120" cy="159479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Группа 64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68" name="Блок-схема: узел 67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2</a:t>
                  </a: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Полилиния 6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120470" y="9610337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текста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29806" y="867337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24361" y="921469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i="1" dirty="0">
                <a:solidFill>
                  <a:srgbClr val="02B9F3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226412" y="8697602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775346" y="6825376"/>
            <a:ext cx="10449120" cy="1459755"/>
            <a:chOff x="6120470" y="8538766"/>
            <a:chExt cx="10449120" cy="1459755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Группа 77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81" name="Блок-схема: узел 8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3</a:t>
                  </a:r>
                </a:p>
              </p:txBody>
            </p: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Полилиния 78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4361" y="862398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226411" y="8666955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775346" y="8266431"/>
            <a:ext cx="10449120" cy="1459755"/>
            <a:chOff x="6120470" y="8538766"/>
            <a:chExt cx="10449120" cy="1459755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Группа 90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94" name="Блок-схема: узел 93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4</a:t>
                  </a:r>
                </a:p>
              </p:txBody>
            </p: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Полилиния 91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24361" y="8714324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205002" y="8688503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</p:grpSp>
      <p:sp>
        <p:nvSpPr>
          <p:cNvPr id="100" name="Freeform 39">
            <a:extLst>
              <a:ext uri="{FF2B5EF4-FFF2-40B4-BE49-F238E27FC236}">
                <a16:creationId xmlns="" xmlns:a16="http://schemas.microsoft.com/office/drawing/2014/main" id="{1F76A8A2-EF04-40DC-9BAC-320433EB3CBB}"/>
              </a:ext>
            </a:extLst>
          </p:cNvPr>
          <p:cNvSpPr>
            <a:spLocks noEditPoints="1"/>
          </p:cNvSpPr>
          <p:nvPr/>
        </p:nvSpPr>
        <p:spPr bwMode="auto">
          <a:xfrm>
            <a:off x="8369534" y="293364"/>
            <a:ext cx="1785041" cy="1757918"/>
          </a:xfrm>
          <a:custGeom>
            <a:avLst/>
            <a:gdLst/>
            <a:ahLst/>
            <a:cxnLst>
              <a:cxn ang="0">
                <a:pos x="1638" y="819"/>
              </a:cxn>
              <a:cxn ang="0">
                <a:pos x="819" y="0"/>
              </a:cxn>
              <a:cxn ang="0">
                <a:pos x="0" y="819"/>
              </a:cxn>
              <a:cxn ang="0">
                <a:pos x="819" y="1638"/>
              </a:cxn>
              <a:cxn ang="0">
                <a:pos x="1638" y="819"/>
              </a:cxn>
              <a:cxn ang="0">
                <a:pos x="102" y="819"/>
              </a:cxn>
              <a:cxn ang="0">
                <a:pos x="819" y="102"/>
              </a:cxn>
              <a:cxn ang="0">
                <a:pos x="1536" y="819"/>
              </a:cxn>
              <a:cxn ang="0">
                <a:pos x="819" y="1536"/>
              </a:cxn>
              <a:cxn ang="0">
                <a:pos x="102" y="819"/>
              </a:cxn>
              <a:cxn ang="0">
                <a:pos x="819" y="819"/>
              </a:cxn>
              <a:cxn ang="0">
                <a:pos x="819" y="205"/>
              </a:cxn>
              <a:cxn ang="0">
                <a:pos x="1434" y="819"/>
              </a:cxn>
              <a:cxn ang="0">
                <a:pos x="819" y="819"/>
              </a:cxn>
              <a:cxn ang="0">
                <a:pos x="401" y="519"/>
              </a:cxn>
              <a:cxn ang="0">
                <a:pos x="350" y="607"/>
              </a:cxn>
              <a:cxn ang="0">
                <a:pos x="262" y="556"/>
              </a:cxn>
              <a:cxn ang="0">
                <a:pos x="313" y="468"/>
              </a:cxn>
              <a:cxn ang="0">
                <a:pos x="401" y="519"/>
              </a:cxn>
              <a:cxn ang="0">
                <a:pos x="1237" y="1119"/>
              </a:cxn>
              <a:cxn ang="0">
                <a:pos x="1288" y="1031"/>
              </a:cxn>
              <a:cxn ang="0">
                <a:pos x="1377" y="1082"/>
              </a:cxn>
              <a:cxn ang="0">
                <a:pos x="1326" y="1171"/>
              </a:cxn>
              <a:cxn ang="0">
                <a:pos x="1237" y="1119"/>
              </a:cxn>
              <a:cxn ang="0">
                <a:pos x="608" y="350"/>
              </a:cxn>
              <a:cxn ang="0">
                <a:pos x="519" y="401"/>
              </a:cxn>
              <a:cxn ang="0">
                <a:pos x="468" y="313"/>
              </a:cxn>
              <a:cxn ang="0">
                <a:pos x="556" y="261"/>
              </a:cxn>
              <a:cxn ang="0">
                <a:pos x="608" y="350"/>
              </a:cxn>
              <a:cxn ang="0">
                <a:pos x="1031" y="1288"/>
              </a:cxn>
              <a:cxn ang="0">
                <a:pos x="1120" y="1237"/>
              </a:cxn>
              <a:cxn ang="0">
                <a:pos x="1171" y="1326"/>
              </a:cxn>
              <a:cxn ang="0">
                <a:pos x="1082" y="1377"/>
              </a:cxn>
              <a:cxn ang="0">
                <a:pos x="1031" y="1288"/>
              </a:cxn>
              <a:cxn ang="0">
                <a:pos x="870" y="1331"/>
              </a:cxn>
              <a:cxn ang="0">
                <a:pos x="870" y="1434"/>
              </a:cxn>
              <a:cxn ang="0">
                <a:pos x="768" y="1434"/>
              </a:cxn>
              <a:cxn ang="0">
                <a:pos x="768" y="1331"/>
              </a:cxn>
              <a:cxn ang="0">
                <a:pos x="870" y="1331"/>
              </a:cxn>
              <a:cxn ang="0">
                <a:pos x="608" y="1288"/>
              </a:cxn>
              <a:cxn ang="0">
                <a:pos x="556" y="1377"/>
              </a:cxn>
              <a:cxn ang="0">
                <a:pos x="468" y="1326"/>
              </a:cxn>
              <a:cxn ang="0">
                <a:pos x="519" y="1237"/>
              </a:cxn>
              <a:cxn ang="0">
                <a:pos x="608" y="1288"/>
              </a:cxn>
              <a:cxn ang="0">
                <a:pos x="401" y="1119"/>
              </a:cxn>
              <a:cxn ang="0">
                <a:pos x="313" y="1171"/>
              </a:cxn>
              <a:cxn ang="0">
                <a:pos x="261" y="1082"/>
              </a:cxn>
              <a:cxn ang="0">
                <a:pos x="350" y="1031"/>
              </a:cxn>
              <a:cxn ang="0">
                <a:pos x="401" y="1119"/>
              </a:cxn>
              <a:cxn ang="0">
                <a:pos x="307" y="870"/>
              </a:cxn>
              <a:cxn ang="0">
                <a:pos x="205" y="870"/>
              </a:cxn>
              <a:cxn ang="0">
                <a:pos x="205" y="768"/>
              </a:cxn>
              <a:cxn ang="0">
                <a:pos x="307" y="768"/>
              </a:cxn>
              <a:cxn ang="0">
                <a:pos x="307" y="870"/>
              </a:cxn>
              <a:cxn ang="0">
                <a:pos x="307" y="870"/>
              </a:cxn>
              <a:cxn ang="0">
                <a:pos x="307" y="870"/>
              </a:cxn>
            </a:cxnLst>
            <a:rect l="0" t="0" r="r" b="b"/>
            <a:pathLst>
              <a:path w="1638" h="1638">
                <a:moveTo>
                  <a:pt x="1638" y="819"/>
                </a:moveTo>
                <a:cubicBezTo>
                  <a:pt x="1638" y="367"/>
                  <a:pt x="1272" y="0"/>
                  <a:pt x="819" y="0"/>
                </a:cubicBez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lose/>
                <a:moveTo>
                  <a:pt x="102" y="819"/>
                </a:moveTo>
                <a:cubicBezTo>
                  <a:pt x="102" y="424"/>
                  <a:pt x="424" y="102"/>
                  <a:pt x="819" y="102"/>
                </a:cubicBezTo>
                <a:cubicBezTo>
                  <a:pt x="1214" y="102"/>
                  <a:pt x="1536" y="424"/>
                  <a:pt x="1536" y="819"/>
                </a:cubicBezTo>
                <a:cubicBezTo>
                  <a:pt x="1536" y="1214"/>
                  <a:pt x="1214" y="1536"/>
                  <a:pt x="819" y="1536"/>
                </a:cubicBezTo>
                <a:cubicBezTo>
                  <a:pt x="424" y="1536"/>
                  <a:pt x="102" y="1214"/>
                  <a:pt x="102" y="819"/>
                </a:cubicBezTo>
                <a:close/>
                <a:moveTo>
                  <a:pt x="819" y="819"/>
                </a:moveTo>
                <a:cubicBezTo>
                  <a:pt x="819" y="205"/>
                  <a:pt x="819" y="205"/>
                  <a:pt x="819" y="205"/>
                </a:cubicBezTo>
                <a:cubicBezTo>
                  <a:pt x="1159" y="205"/>
                  <a:pt x="1434" y="480"/>
                  <a:pt x="1434" y="819"/>
                </a:cubicBezTo>
                <a:lnTo>
                  <a:pt x="819" y="819"/>
                </a:lnTo>
                <a:close/>
                <a:moveTo>
                  <a:pt x="401" y="519"/>
                </a:moveTo>
                <a:cubicBezTo>
                  <a:pt x="350" y="607"/>
                  <a:pt x="350" y="607"/>
                  <a:pt x="350" y="607"/>
                </a:cubicBezTo>
                <a:cubicBezTo>
                  <a:pt x="262" y="556"/>
                  <a:pt x="262" y="556"/>
                  <a:pt x="262" y="556"/>
                </a:cubicBezTo>
                <a:cubicBezTo>
                  <a:pt x="313" y="468"/>
                  <a:pt x="313" y="468"/>
                  <a:pt x="313" y="468"/>
                </a:cubicBezTo>
                <a:lnTo>
                  <a:pt x="401" y="519"/>
                </a:lnTo>
                <a:close/>
                <a:moveTo>
                  <a:pt x="1237" y="1119"/>
                </a:moveTo>
                <a:cubicBezTo>
                  <a:pt x="1288" y="1031"/>
                  <a:pt x="1288" y="1031"/>
                  <a:pt x="1288" y="1031"/>
                </a:cubicBezTo>
                <a:cubicBezTo>
                  <a:pt x="1377" y="1082"/>
                  <a:pt x="1377" y="1082"/>
                  <a:pt x="1377" y="1082"/>
                </a:cubicBezTo>
                <a:cubicBezTo>
                  <a:pt x="1326" y="1171"/>
                  <a:pt x="1326" y="1171"/>
                  <a:pt x="1326" y="1171"/>
                </a:cubicBezTo>
                <a:lnTo>
                  <a:pt x="1237" y="1119"/>
                </a:lnTo>
                <a:close/>
                <a:moveTo>
                  <a:pt x="608" y="350"/>
                </a:moveTo>
                <a:cubicBezTo>
                  <a:pt x="519" y="401"/>
                  <a:pt x="519" y="401"/>
                  <a:pt x="519" y="401"/>
                </a:cubicBezTo>
                <a:cubicBezTo>
                  <a:pt x="468" y="313"/>
                  <a:pt x="468" y="313"/>
                  <a:pt x="468" y="313"/>
                </a:cubicBezTo>
                <a:cubicBezTo>
                  <a:pt x="556" y="261"/>
                  <a:pt x="556" y="261"/>
                  <a:pt x="556" y="261"/>
                </a:cubicBezTo>
                <a:lnTo>
                  <a:pt x="608" y="350"/>
                </a:lnTo>
                <a:close/>
                <a:moveTo>
                  <a:pt x="1031" y="1288"/>
                </a:moveTo>
                <a:cubicBezTo>
                  <a:pt x="1120" y="1237"/>
                  <a:pt x="1120" y="1237"/>
                  <a:pt x="1120" y="1237"/>
                </a:cubicBezTo>
                <a:cubicBezTo>
                  <a:pt x="1171" y="1326"/>
                  <a:pt x="1171" y="1326"/>
                  <a:pt x="1171" y="1326"/>
                </a:cubicBezTo>
                <a:cubicBezTo>
                  <a:pt x="1082" y="1377"/>
                  <a:pt x="1082" y="1377"/>
                  <a:pt x="1082" y="1377"/>
                </a:cubicBezTo>
                <a:lnTo>
                  <a:pt x="1031" y="1288"/>
                </a:lnTo>
                <a:close/>
                <a:moveTo>
                  <a:pt x="870" y="1331"/>
                </a:moveTo>
                <a:cubicBezTo>
                  <a:pt x="870" y="1434"/>
                  <a:pt x="870" y="1434"/>
                  <a:pt x="870" y="1434"/>
                </a:cubicBezTo>
                <a:cubicBezTo>
                  <a:pt x="768" y="1434"/>
                  <a:pt x="768" y="1434"/>
                  <a:pt x="768" y="1434"/>
                </a:cubicBezTo>
                <a:cubicBezTo>
                  <a:pt x="768" y="1331"/>
                  <a:pt x="768" y="1331"/>
                  <a:pt x="768" y="1331"/>
                </a:cubicBezTo>
                <a:lnTo>
                  <a:pt x="870" y="1331"/>
                </a:lnTo>
                <a:close/>
                <a:moveTo>
                  <a:pt x="608" y="1288"/>
                </a:moveTo>
                <a:cubicBezTo>
                  <a:pt x="556" y="1377"/>
                  <a:pt x="556" y="1377"/>
                  <a:pt x="556" y="1377"/>
                </a:cubicBezTo>
                <a:cubicBezTo>
                  <a:pt x="468" y="1326"/>
                  <a:pt x="468" y="1326"/>
                  <a:pt x="468" y="1326"/>
                </a:cubicBezTo>
                <a:cubicBezTo>
                  <a:pt x="519" y="1237"/>
                  <a:pt x="519" y="1237"/>
                  <a:pt x="519" y="1237"/>
                </a:cubicBezTo>
                <a:lnTo>
                  <a:pt x="608" y="1288"/>
                </a:lnTo>
                <a:close/>
                <a:moveTo>
                  <a:pt x="401" y="1119"/>
                </a:moveTo>
                <a:cubicBezTo>
                  <a:pt x="313" y="1171"/>
                  <a:pt x="313" y="1171"/>
                  <a:pt x="313" y="1171"/>
                </a:cubicBezTo>
                <a:cubicBezTo>
                  <a:pt x="261" y="1082"/>
                  <a:pt x="261" y="1082"/>
                  <a:pt x="261" y="1082"/>
                </a:cubicBezTo>
                <a:cubicBezTo>
                  <a:pt x="350" y="1031"/>
                  <a:pt x="350" y="1031"/>
                  <a:pt x="350" y="1031"/>
                </a:cubicBezTo>
                <a:lnTo>
                  <a:pt x="401" y="1119"/>
                </a:lnTo>
                <a:close/>
                <a:moveTo>
                  <a:pt x="307" y="870"/>
                </a:moveTo>
                <a:cubicBezTo>
                  <a:pt x="205" y="870"/>
                  <a:pt x="205" y="870"/>
                  <a:pt x="205" y="870"/>
                </a:cubicBezTo>
                <a:cubicBezTo>
                  <a:pt x="205" y="768"/>
                  <a:pt x="205" y="768"/>
                  <a:pt x="205" y="768"/>
                </a:cubicBezTo>
                <a:cubicBezTo>
                  <a:pt x="307" y="768"/>
                  <a:pt x="307" y="768"/>
                  <a:pt x="307" y="768"/>
                </a:cubicBezTo>
                <a:lnTo>
                  <a:pt x="307" y="870"/>
                </a:lnTo>
                <a:close/>
                <a:moveTo>
                  <a:pt x="307" y="870"/>
                </a:moveTo>
                <a:cubicBezTo>
                  <a:pt x="307" y="870"/>
                  <a:pt x="307" y="870"/>
                  <a:pt x="307" y="870"/>
                </a:cubicBezTo>
              </a:path>
            </a:pathLst>
          </a:custGeom>
          <a:solidFill>
            <a:srgbClr val="FFC67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8615" y="1443240"/>
            <a:ext cx="229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 </a:t>
            </a:r>
          </a:p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45 минут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39359" y="9614835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10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320000" y="9569233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9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3746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B3C4AE-B04D-46C7-A2D0-71BC3AC3A430}"/>
              </a:ext>
            </a:extLst>
          </p:cNvPr>
          <p:cNvSpPr txBox="1"/>
          <p:nvPr/>
        </p:nvSpPr>
        <p:spPr>
          <a:xfrm>
            <a:off x="874302" y="319889"/>
            <a:ext cx="1541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РЕГЛАМЕНТ ПРОВЕДЕНИЯ ИТОГОВОГО СОБЕСЕДОВАНИЯ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645CC44-D225-4BF3-83DB-2376B777A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67249"/>
              </p:ext>
            </p:extLst>
          </p:nvPr>
        </p:nvGraphicFramePr>
        <p:xfrm>
          <a:off x="312914" y="2726158"/>
          <a:ext cx="11597146" cy="634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0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8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29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4382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1</a:t>
                      </a:r>
                    </a:p>
                    <a:p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чтение текста вслух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 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2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подробный пересказ текста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баллов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3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монологическое высказывание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178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4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диалог с экзаменатором-собеседником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подготовки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2">
            <a:extLst>
              <a:ext uri="{FF2B5EF4-FFF2-40B4-BE49-F238E27FC236}">
                <a16:creationId xmlns="" xmlns:a16="http://schemas.microsoft.com/office/drawing/2014/main" id="{28B2BAEA-69B9-48C1-B565-FD45DF4ABC24}"/>
              </a:ext>
            </a:extLst>
          </p:cNvPr>
          <p:cNvSpPr/>
          <p:nvPr/>
        </p:nvSpPr>
        <p:spPr>
          <a:xfrm>
            <a:off x="302161" y="1368743"/>
            <a:ext cx="9347200" cy="923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максимальный первичный балл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80CF7B3-4CBA-4EB4-A28A-43B5C554D7FC}"/>
              </a:ext>
            </a:extLst>
          </p:cNvPr>
          <p:cNvSpPr/>
          <p:nvPr/>
        </p:nvSpPr>
        <p:spPr>
          <a:xfrm>
            <a:off x="8763946" y="1312397"/>
            <a:ext cx="1231964" cy="1147072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20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="" xmlns:a16="http://schemas.microsoft.com/office/drawing/2014/main" id="{141AD8FF-27E8-4298-832A-930471018D96}"/>
              </a:ext>
            </a:extLst>
          </p:cNvPr>
          <p:cNvSpPr/>
          <p:nvPr/>
        </p:nvSpPr>
        <p:spPr>
          <a:xfrm>
            <a:off x="312914" y="9334489"/>
            <a:ext cx="9336447" cy="1062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для «зачёта» необходимо набрать               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33E2576-0D07-49FA-A859-EC04F0673287}"/>
              </a:ext>
            </a:extLst>
          </p:cNvPr>
          <p:cNvSpPr/>
          <p:nvPr/>
        </p:nvSpPr>
        <p:spPr>
          <a:xfrm>
            <a:off x="8612449" y="9218478"/>
            <a:ext cx="1317486" cy="1196433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10</a:t>
            </a:r>
          </a:p>
        </p:txBody>
      </p:sp>
      <p:sp>
        <p:nvSpPr>
          <p:cNvPr id="11" name="Пятиугольник 18">
            <a:extLst>
              <a:ext uri="{FF2B5EF4-FFF2-40B4-BE49-F238E27FC236}">
                <a16:creationId xmlns="" xmlns:a16="http://schemas.microsoft.com/office/drawing/2014/main" id="{09E67637-4814-4161-9050-7C1BD8455C6F}"/>
              </a:ext>
            </a:extLst>
          </p:cNvPr>
          <p:cNvSpPr/>
          <p:nvPr/>
        </p:nvSpPr>
        <p:spPr>
          <a:xfrm rot="10800000">
            <a:off x="14272222" y="3884303"/>
            <a:ext cx="472176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3">
            <a:extLst>
              <a:ext uri="{FF2B5EF4-FFF2-40B4-BE49-F238E27FC236}">
                <a16:creationId xmlns="" xmlns:a16="http://schemas.microsoft.com/office/drawing/2014/main" id="{09E44951-9B8C-40B7-814B-FC215D5A9058}"/>
              </a:ext>
            </a:extLst>
          </p:cNvPr>
          <p:cNvSpPr/>
          <p:nvPr/>
        </p:nvSpPr>
        <p:spPr>
          <a:xfrm>
            <a:off x="12256609" y="1246770"/>
            <a:ext cx="2058703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5757"/>
                </a:solidFill>
              </a:rPr>
              <a:t>27</a:t>
            </a: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Января</a:t>
            </a:r>
          </a:p>
          <a:p>
            <a:pPr algn="ctr"/>
            <a:r>
              <a:rPr lang="ru-RU" sz="2000" dirty="0">
                <a:solidFill>
                  <a:srgbClr val="FF5757"/>
                </a:solidFill>
              </a:rPr>
              <a:t>включительно </a:t>
            </a:r>
          </a:p>
        </p:txBody>
      </p:sp>
      <p:sp>
        <p:nvSpPr>
          <p:cNvPr id="14" name="Загнутый угол 3">
            <a:extLst>
              <a:ext uri="{FF2B5EF4-FFF2-40B4-BE49-F238E27FC236}">
                <a16:creationId xmlns="" xmlns:a16="http://schemas.microsoft.com/office/drawing/2014/main" id="{9ECE50FC-3993-4169-B0A8-39BF7B6DDFF7}"/>
              </a:ext>
            </a:extLst>
          </p:cNvPr>
          <p:cNvSpPr/>
          <p:nvPr/>
        </p:nvSpPr>
        <p:spPr>
          <a:xfrm>
            <a:off x="12299871" y="3917312"/>
            <a:ext cx="1887251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5757"/>
                </a:solidFill>
              </a:rPr>
              <a:t>10</a:t>
            </a: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февраля</a:t>
            </a:r>
            <a:endParaRPr lang="ru-RU" sz="2000" dirty="0">
              <a:solidFill>
                <a:srgbClr val="FF5757"/>
              </a:solidFill>
            </a:endParaRPr>
          </a:p>
        </p:txBody>
      </p:sp>
      <p:sp>
        <p:nvSpPr>
          <p:cNvPr id="15" name="Загнутый угол 3">
            <a:extLst>
              <a:ext uri="{FF2B5EF4-FFF2-40B4-BE49-F238E27FC236}">
                <a16:creationId xmlns="" xmlns:a16="http://schemas.microsoft.com/office/drawing/2014/main" id="{4FAD42B0-3E7B-415B-89CF-6A8754801EF3}"/>
              </a:ext>
            </a:extLst>
          </p:cNvPr>
          <p:cNvSpPr/>
          <p:nvPr/>
        </p:nvSpPr>
        <p:spPr>
          <a:xfrm>
            <a:off x="12308975" y="6604912"/>
            <a:ext cx="1818505" cy="356778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>
                <a:solidFill>
                  <a:srgbClr val="FF5757"/>
                </a:solidFill>
              </a:rPr>
              <a:t>10</a:t>
            </a:r>
            <a:r>
              <a:rPr lang="ru-RU" sz="3200" dirty="0">
                <a:solidFill>
                  <a:srgbClr val="FF5757"/>
                </a:solidFill>
              </a:rPr>
              <a:t> марта</a:t>
            </a:r>
          </a:p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>
                <a:solidFill>
                  <a:srgbClr val="FF5757"/>
                </a:solidFill>
              </a:rPr>
              <a:t>17</a:t>
            </a:r>
            <a:r>
              <a:rPr lang="ru-RU" sz="3200" dirty="0">
                <a:solidFill>
                  <a:srgbClr val="FF5757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мая</a:t>
            </a:r>
          </a:p>
        </p:txBody>
      </p:sp>
      <p:sp>
        <p:nvSpPr>
          <p:cNvPr id="16" name="Пятиугольник 18">
            <a:extLst>
              <a:ext uri="{FF2B5EF4-FFF2-40B4-BE49-F238E27FC236}">
                <a16:creationId xmlns="" xmlns:a16="http://schemas.microsoft.com/office/drawing/2014/main" id="{41F50057-4256-4C55-AABD-DA1F28BBF505}"/>
              </a:ext>
            </a:extLst>
          </p:cNvPr>
          <p:cNvSpPr/>
          <p:nvPr/>
        </p:nvSpPr>
        <p:spPr>
          <a:xfrm rot="10800000">
            <a:off x="14395951" y="1581285"/>
            <a:ext cx="459803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5242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E10806-7B8D-4AC8-9F77-6E1C80354CA9}"/>
              </a:ext>
            </a:extLst>
          </p:cNvPr>
          <p:cNvSpPr txBox="1"/>
          <p:nvPr/>
        </p:nvSpPr>
        <p:spPr>
          <a:xfrm>
            <a:off x="14663914" y="1796430"/>
            <a:ext cx="431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Прием заявлений в ОО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570D9A-5A1C-4A1B-A97B-3B6C401508A1}"/>
              </a:ext>
            </a:extLst>
          </p:cNvPr>
          <p:cNvSpPr txBox="1"/>
          <p:nvPr/>
        </p:nvSpPr>
        <p:spPr>
          <a:xfrm>
            <a:off x="14576933" y="3891776"/>
            <a:ext cx="4721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Основной день проведения ИС</a:t>
            </a:r>
          </a:p>
          <a:p>
            <a:r>
              <a:rPr lang="ru-RU" sz="2800" dirty="0"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19" name="Пятиугольник 18">
            <a:extLst>
              <a:ext uri="{FF2B5EF4-FFF2-40B4-BE49-F238E27FC236}">
                <a16:creationId xmlns="" xmlns:a16="http://schemas.microsoft.com/office/drawing/2014/main" id="{203E2F28-3079-4D46-A02C-E25126FF2318}"/>
              </a:ext>
            </a:extLst>
          </p:cNvPr>
          <p:cNvSpPr/>
          <p:nvPr/>
        </p:nvSpPr>
        <p:spPr>
          <a:xfrm rot="10800000">
            <a:off x="14315312" y="5126238"/>
            <a:ext cx="4635580" cy="77827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3AAA58-89DF-43E0-9CE3-84EB642C839E}"/>
              </a:ext>
            </a:extLst>
          </p:cNvPr>
          <p:cNvSpPr txBox="1"/>
          <p:nvPr/>
        </p:nvSpPr>
        <p:spPr>
          <a:xfrm>
            <a:off x="14663914" y="526366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Начало в 9:00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99EBFC-0355-4887-BFD5-45CC0C4AC633}"/>
              </a:ext>
            </a:extLst>
          </p:cNvPr>
          <p:cNvSpPr txBox="1"/>
          <p:nvPr/>
        </p:nvSpPr>
        <p:spPr>
          <a:xfrm>
            <a:off x="14490476" y="7255304"/>
            <a:ext cx="4503505" cy="584775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получивших «незачёт»</a:t>
            </a:r>
          </a:p>
        </p:txBody>
      </p:sp>
      <p:sp>
        <p:nvSpPr>
          <p:cNvPr id="24" name="Пятиугольник 18">
            <a:extLst>
              <a:ext uri="{FF2B5EF4-FFF2-40B4-BE49-F238E27FC236}">
                <a16:creationId xmlns="" xmlns:a16="http://schemas.microsoft.com/office/drawing/2014/main" id="{EAED6BBF-225C-41B7-81E0-06E3A3F0D005}"/>
              </a:ext>
            </a:extLst>
          </p:cNvPr>
          <p:cNvSpPr/>
          <p:nvPr/>
        </p:nvSpPr>
        <p:spPr>
          <a:xfrm rot="10800000">
            <a:off x="14272220" y="6326762"/>
            <a:ext cx="4721761" cy="78153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C970622-852C-4F67-B11D-0116CDB5856A}"/>
              </a:ext>
            </a:extLst>
          </p:cNvPr>
          <p:cNvSpPr txBox="1"/>
          <p:nvPr/>
        </p:nvSpPr>
        <p:spPr>
          <a:xfrm>
            <a:off x="14774520" y="647376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Пересдача ИС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EB80257-7152-4E39-8587-94EF41D5AD25}"/>
              </a:ext>
            </a:extLst>
          </p:cNvPr>
          <p:cNvSpPr txBox="1"/>
          <p:nvPr/>
        </p:nvSpPr>
        <p:spPr>
          <a:xfrm>
            <a:off x="14490476" y="7998875"/>
            <a:ext cx="4546693" cy="1077218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пропустивших ИС по 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уважительной причине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84DEDB-2119-48EF-8BC2-9198F47FBC0B}"/>
              </a:ext>
            </a:extLst>
          </p:cNvPr>
          <p:cNvSpPr txBox="1"/>
          <p:nvPr/>
        </p:nvSpPr>
        <p:spPr>
          <a:xfrm>
            <a:off x="14490476" y="9218478"/>
            <a:ext cx="4503230" cy="1569660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 завершивших ИС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уважительной причине</a:t>
            </a:r>
          </a:p>
        </p:txBody>
      </p:sp>
    </p:spTree>
    <p:extLst>
      <p:ext uri="{BB962C8B-B14F-4D97-AF65-F5344CB8AC3E}">
        <p14:creationId xmlns:p14="http://schemas.microsoft.com/office/powerpoint/2010/main" val="15880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054" y="4110040"/>
            <a:ext cx="78806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организации и проведению ИС-9 (пункт 9.7)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Участники ИС, </a:t>
            </a:r>
            <a:r>
              <a:rPr lang="ru-RU" sz="2800" dirty="0"/>
              <a:t>особенности </a:t>
            </a:r>
            <a:r>
              <a:rPr lang="ru-RU" sz="2800" dirty="0" smtClean="0"/>
              <a:t>психофизического </a:t>
            </a:r>
            <a:r>
              <a:rPr lang="ru-RU" sz="2800" dirty="0"/>
              <a:t>развития которых </a:t>
            </a:r>
            <a:r>
              <a:rPr lang="ru-RU" sz="2800" b="1" dirty="0">
                <a:solidFill>
                  <a:srgbClr val="02B9F3"/>
                </a:solidFill>
              </a:rPr>
              <a:t>не позволяют им </a:t>
            </a:r>
            <a:r>
              <a:rPr lang="ru-RU" sz="2800" b="1" dirty="0" smtClean="0">
                <a:solidFill>
                  <a:srgbClr val="02B9F3"/>
                </a:solidFill>
              </a:rPr>
              <a:t>выполнить  </a:t>
            </a:r>
            <a:r>
              <a:rPr lang="ru-RU" sz="2800" b="1" dirty="0">
                <a:solidFill>
                  <a:srgbClr val="02B9F3"/>
                </a:solidFill>
              </a:rPr>
              <a:t>задания КИМ итогового собеседования в устной форме</a:t>
            </a:r>
            <a:r>
              <a:rPr lang="ru-RU" sz="2800" dirty="0"/>
              <a:t>, </a:t>
            </a:r>
            <a:r>
              <a:rPr lang="ru-RU" sz="2800" dirty="0" smtClean="0"/>
              <a:t> могут </a:t>
            </a:r>
            <a:r>
              <a:rPr lang="ru-RU" sz="2800" dirty="0"/>
              <a:t>выполнять задания КИМ итогового собеседования </a:t>
            </a:r>
            <a:r>
              <a:rPr lang="ru-RU" sz="2800" b="1" u="sng" dirty="0">
                <a:solidFill>
                  <a:srgbClr val="02B9F3"/>
                </a:solidFill>
              </a:rPr>
              <a:t>в письменной форме </a:t>
            </a:r>
            <a:r>
              <a:rPr lang="ru-RU" sz="2800" dirty="0"/>
              <a:t>при наличии соответствующих рекомендаций ПМПК. </a:t>
            </a:r>
          </a:p>
          <a:p>
            <a:r>
              <a:rPr lang="ru-RU" sz="2800" dirty="0"/>
              <a:t>При проведении итогового собеседования в письменной форме </a:t>
            </a:r>
            <a:r>
              <a:rPr lang="ru-RU" sz="2800" b="1" dirty="0" smtClean="0">
                <a:solidFill>
                  <a:srgbClr val="02B9F3"/>
                </a:solidFill>
              </a:rPr>
              <a:t>допускается </a:t>
            </a:r>
            <a:r>
              <a:rPr lang="ru-RU" sz="2800" b="1" dirty="0">
                <a:solidFill>
                  <a:srgbClr val="02B9F3"/>
                </a:solidFill>
              </a:rPr>
              <a:t>использование листов бумаги для черновиков</a:t>
            </a:r>
            <a:r>
              <a:rPr lang="ru-RU" sz="2800" dirty="0"/>
              <a:t>, выданных образовательной организацией, </a:t>
            </a:r>
          </a:p>
          <a:p>
            <a:r>
              <a:rPr lang="ru-RU" sz="2800" b="1" dirty="0"/>
              <a:t>со штампом образовательной организации</a:t>
            </a:r>
            <a:r>
              <a:rPr lang="ru-RU" sz="2800" dirty="0"/>
              <a:t>, на базе которой участник проходит итоговое собеседование</a:t>
            </a:r>
            <a:r>
              <a:rPr lang="ru-RU" sz="219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399" y="2640319"/>
            <a:ext cx="840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УЧАСТНИКАМИ </a:t>
            </a:r>
            <a:r>
              <a:rPr lang="ru-RU" sz="3600" b="1" dirty="0">
                <a:solidFill>
                  <a:srgbClr val="00B0F0"/>
                </a:solidFill>
                <a:cs typeface="Segoe UI Semilight" panose="020B0402040204020203" pitchFamily="34" charset="0"/>
              </a:rPr>
              <a:t>С ОВЗ, </a:t>
            </a:r>
            <a:r>
              <a:rPr lang="ru-RU" sz="36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ДЕТЬМИ-ИНВАЛИДАМИ И ИНВАЛИДАМИ</a:t>
            </a:r>
            <a:endParaRPr lang="ru-RU" sz="3600" b="1" dirty="0">
              <a:solidFill>
                <a:srgbClr val="00B0F0"/>
              </a:solidFill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32" y="607269"/>
            <a:ext cx="822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черновиков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4420" y="2367084"/>
            <a:ext cx="840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Segoe UI Semilight" panose="020B0402040204020203" pitchFamily="34" charset="0"/>
              </a:rPr>
              <a:t>ВСЕМИ УЧАСТНИКАМИ ИС-9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38826" y="3098679"/>
            <a:ext cx="6691974" cy="5946757"/>
            <a:chOff x="10702976" y="2158774"/>
            <a:chExt cx="5696263" cy="52313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23818" t="19803" r="45035" b="29343"/>
            <a:stretch/>
          </p:blipFill>
          <p:spPr>
            <a:xfrm>
              <a:off x="10702976" y="2158774"/>
              <a:ext cx="5696263" cy="52313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0" cap="rnd">
              <a:solidFill>
                <a:srgbClr val="00206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4647817" y="2283520"/>
              <a:ext cx="1648918" cy="3803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71549" y="9045437"/>
            <a:ext cx="788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Все участники ИС-9 могут использовать </a:t>
            </a:r>
            <a:r>
              <a:rPr lang="ru-RU" sz="3600" b="1" dirty="0" smtClean="0"/>
              <a:t>поле для заметок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 выполнении задания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«Пересказ текста»</a:t>
            </a:r>
            <a:endParaRPr lang="ru-RU" sz="2800" dirty="0"/>
          </a:p>
        </p:txBody>
      </p:sp>
      <p:sp>
        <p:nvSpPr>
          <p:cNvPr id="11" name="Арка 10"/>
          <p:cNvSpPr/>
          <p:nvPr/>
        </p:nvSpPr>
        <p:spPr>
          <a:xfrm>
            <a:off x="10277026" y="1831544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82128" y="1888463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209640" y="1539768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3391961" y="1583300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625" y="220955"/>
            <a:ext cx="880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«Поля для заметок»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 flipH="1" flipV="1">
            <a:off x="3087759" y="3525530"/>
            <a:ext cx="14678526" cy="2028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306" y="489696"/>
            <a:ext cx="10445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52427"/>
                </a:solidFill>
                <a:latin typeface="Bebas Neue Bold" panose="020B0606020202050201" pitchFamily="34" charset="-52"/>
                <a:cs typeface="Segoe UI Semilight" panose="020B0402040204020203" pitchFamily="34" charset="0"/>
              </a:rPr>
              <a:t>КОНТРОЛЬНЫЕ ДАТЫ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82253" y="4475806"/>
            <a:ext cx="6436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принять заявления</a:t>
            </a:r>
          </a:p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обучающихся </a:t>
            </a:r>
          </a:p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9-х классов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00233" y="4453024"/>
            <a:ext cx="497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актуализировать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данные об участниках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РИС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96026" y="4465755"/>
            <a:ext cx="3820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создать комиссии по проведению и проверке 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9345" y="4608485"/>
            <a:ext cx="5823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организовать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проведение ИС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соответствии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требованиями</a:t>
            </a:r>
          </a:p>
        </p:txBody>
      </p:sp>
      <p:grpSp>
        <p:nvGrpSpPr>
          <p:cNvPr id="43" name="Группа 42"/>
          <p:cNvGrpSpPr/>
          <p:nvPr/>
        </p:nvGrpSpPr>
        <p:grpSpPr>
          <a:xfrm flipH="1">
            <a:off x="5091994" y="2601408"/>
            <a:ext cx="10058400" cy="1914091"/>
            <a:chOff x="7722205" y="3201629"/>
            <a:chExt cx="18033011" cy="3903633"/>
          </a:xfrm>
        </p:grpSpPr>
        <p:sp>
          <p:nvSpPr>
            <p:cNvPr id="100" name="Прямоугольный треугольник 99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трелка влево 100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0147"/>
                <a:gd name="adj2" fmla="val 50000"/>
              </a:avLst>
            </a:prstGeom>
            <a:solidFill>
              <a:srgbClr val="02B9F3"/>
            </a:solidFill>
            <a:ln w="174625" cap="rnd">
              <a:solidFill>
                <a:srgbClr val="02B9F3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flipH="1">
            <a:off x="15099477" y="2677922"/>
            <a:ext cx="10058400" cy="1914091"/>
            <a:chOff x="7722205" y="3201629"/>
            <a:chExt cx="18033011" cy="3903633"/>
          </a:xfrm>
        </p:grpSpPr>
        <p:sp>
          <p:nvSpPr>
            <p:cNvPr id="103" name="Прямоугольный треугольник 102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трелка влево 103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solidFill>
              <a:srgbClr val="018ABE"/>
            </a:solidFill>
            <a:ln w="174625" cap="rnd">
              <a:solidFill>
                <a:srgbClr val="018ABE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flipH="1">
            <a:off x="10059802" y="2638128"/>
            <a:ext cx="10058400" cy="1914091"/>
            <a:chOff x="7722205" y="3201629"/>
            <a:chExt cx="18033011" cy="3903633"/>
          </a:xfrm>
        </p:grpSpPr>
        <p:sp>
          <p:nvSpPr>
            <p:cNvPr id="107" name="Прямоугольный треугольник 106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трелка влево 107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solidFill>
              <a:srgbClr val="005C9D"/>
            </a:solidFill>
            <a:ln w="174625" cap="rnd">
              <a:solidFill>
                <a:srgbClr val="005C9D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15423442" y="624011"/>
            <a:ext cx="2762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35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е позднее</a:t>
            </a:r>
          </a:p>
          <a:p>
            <a:r>
              <a:rPr lang="ru-RU" sz="35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35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64763D-51AB-48DF-8E9E-DE6622679FD3}"/>
              </a:ext>
            </a:extLst>
          </p:cNvPr>
          <p:cNvSpPr txBox="1"/>
          <p:nvPr/>
        </p:nvSpPr>
        <p:spPr>
          <a:xfrm>
            <a:off x="282253" y="6165266"/>
            <a:ext cx="6096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17295"/>
                </a:solidFill>
              </a:rPr>
              <a:t>проинформировать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участников ИС,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их родителей (законных представителей</a:t>
            </a:r>
            <a:r>
              <a:rPr lang="ru-RU" sz="3200" b="1" dirty="0">
                <a:solidFill>
                  <a:srgbClr val="017295"/>
                </a:solidFill>
                <a:latin typeface="Franklin Gothic Book" panose="020B0503020102020204" pitchFamily="34" charset="0"/>
              </a:rPr>
              <a:t>)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о сроках проведения ИС: 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10 февраля,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10 марта, 17 мая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D4143D50-1FD5-4255-B840-4FE7CB59FF57}"/>
              </a:ext>
            </a:extLst>
          </p:cNvPr>
          <p:cNvGrpSpPr/>
          <p:nvPr/>
        </p:nvGrpSpPr>
        <p:grpSpPr>
          <a:xfrm flipH="1">
            <a:off x="393788" y="2642733"/>
            <a:ext cx="10058400" cy="1914091"/>
            <a:chOff x="7722205" y="3201629"/>
            <a:chExt cx="18033011" cy="3903633"/>
          </a:xfrm>
          <a:solidFill>
            <a:srgbClr val="017295"/>
          </a:solidFill>
        </p:grpSpPr>
        <p:sp>
          <p:nvSpPr>
            <p:cNvPr id="35" name="Прямоугольный треугольник 34">
              <a:extLst>
                <a:ext uri="{FF2B5EF4-FFF2-40B4-BE49-F238E27FC236}">
                  <a16:creationId xmlns="" xmlns:a16="http://schemas.microsoft.com/office/drawing/2014/main" id="{37DEA0D4-11A2-492F-A2F8-8F73FF3E53A8}"/>
                </a:ext>
              </a:extLst>
            </p:cNvPr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grpFill/>
            <a:ln>
              <a:solidFill>
                <a:srgbClr val="017295"/>
              </a:solidFill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лево 103">
              <a:extLst>
                <a:ext uri="{FF2B5EF4-FFF2-40B4-BE49-F238E27FC236}">
                  <a16:creationId xmlns="" xmlns:a16="http://schemas.microsoft.com/office/drawing/2014/main" id="{80FA2B52-1076-4A34-8597-B87981BE0A96}"/>
                </a:ext>
              </a:extLst>
            </p:cNvPr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grpFill/>
            <a:ln w="174625" cap="rnd">
              <a:solidFill>
                <a:srgbClr val="017295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58512" y="2839522"/>
            <a:ext cx="293394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 27 января</a:t>
            </a:r>
          </a:p>
          <a:p>
            <a:r>
              <a:rPr lang="ru-RU" sz="3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включительно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249345" y="3141707"/>
            <a:ext cx="2762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10 февраля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288206" y="2858637"/>
            <a:ext cx="2553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позднее </a:t>
            </a:r>
          </a:p>
          <a:p>
            <a:r>
              <a:rPr lang="ru-RU" sz="36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29 </a:t>
            </a:r>
            <a:r>
              <a:rPr lang="ru-RU" sz="3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22988" y="2717350"/>
            <a:ext cx="2869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35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е позднее</a:t>
            </a:r>
          </a:p>
          <a:p>
            <a:r>
              <a:rPr lang="ru-RU" sz="35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5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27 января</a:t>
            </a:r>
          </a:p>
          <a:p>
            <a:endParaRPr lang="ru-RU" sz="36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396" y="217176"/>
            <a:ext cx="10553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</a:rPr>
              <a:t>КАЛЕНДАРЬ ПРОВЕДЕНИЯ ИС </a:t>
            </a:r>
            <a:endParaRPr lang="ru-RU" sz="6000" b="1" dirty="0" smtClean="0">
              <a:solidFill>
                <a:srgbClr val="052427"/>
              </a:solidFill>
            </a:endParaRPr>
          </a:p>
          <a:p>
            <a:r>
              <a:rPr lang="ru-RU" sz="6000" b="1" dirty="0" smtClean="0">
                <a:solidFill>
                  <a:srgbClr val="052427"/>
                </a:solidFill>
              </a:rPr>
              <a:t>В </a:t>
            </a:r>
            <a:r>
              <a:rPr lang="ru-RU" sz="6000" b="1" dirty="0">
                <a:solidFill>
                  <a:srgbClr val="052427"/>
                </a:solidFill>
              </a:rPr>
              <a:t>ОСНОВНОЙ ДЕНЬ</a:t>
            </a:r>
          </a:p>
        </p:txBody>
      </p:sp>
      <p:sp>
        <p:nvSpPr>
          <p:cNvPr id="76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4935379" y="5630890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-33372" y="5630890"/>
            <a:ext cx="4841457" cy="892990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-29898" y="3190781"/>
            <a:ext cx="4843996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7" y="3439116"/>
            <a:ext cx="4975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проведение краевого вебинара по теме «Критерии оценивания  ИС» </a:t>
            </a:r>
          </a:p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учителей экспертов</a:t>
            </a:r>
          </a:p>
        </p:txBody>
      </p:sp>
      <p:sp>
        <p:nvSpPr>
          <p:cNvPr id="73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4931905" y="3176395"/>
            <a:ext cx="4722180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48580" y="3439999"/>
            <a:ext cx="426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предоставление сведений об  участниках ИС в РЦОИ для внесения в РИС </a:t>
            </a:r>
          </a:p>
        </p:txBody>
      </p:sp>
      <p:sp>
        <p:nvSpPr>
          <p:cNvPr id="81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4935379" y="6618588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-33372" y="6613282"/>
            <a:ext cx="48414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-33372" y="7312819"/>
            <a:ext cx="4842249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4931905" y="7312818"/>
            <a:ext cx="4707135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5574" y="7861740"/>
            <a:ext cx="3788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передача материалов  ИС </a:t>
            </a:r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МОУО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90040" y="7859613"/>
            <a:ext cx="3614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передача в материалов ИС </a:t>
            </a:r>
          </a:p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РЦОИ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9059" y="5822213"/>
            <a:ext cx="270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29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6756" y="6719472"/>
            <a:ext cx="312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40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2924" y="6735365"/>
            <a:ext cx="297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18 февраля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89" y="5765111"/>
            <a:ext cx="505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21 января в 14:00</a:t>
            </a:r>
          </a:p>
        </p:txBody>
      </p:sp>
      <p:sp>
        <p:nvSpPr>
          <p:cNvPr id="54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9765542" y="5616504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9747023" y="3174279"/>
            <a:ext cx="4722180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9765542" y="6604202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9762068" y="7298432"/>
            <a:ext cx="4707135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14613234" y="5614389"/>
            <a:ext cx="44678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14594715" y="3174280"/>
            <a:ext cx="4485448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14613234" y="6602087"/>
            <a:ext cx="44678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14609760" y="7296316"/>
            <a:ext cx="4471157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12892" y="3450377"/>
            <a:ext cx="310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итоговое собеседование </a:t>
            </a:r>
          </a:p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основной день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924206" y="8075056"/>
            <a:ext cx="3913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ознакомление с результатами ИС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59201" y="5765111"/>
            <a:ext cx="309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10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81395" y="6691556"/>
            <a:ext cx="848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позднее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16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925083" y="3514698"/>
            <a:ext cx="3664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проверка ответов участников ИС </a:t>
            </a:r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в </a:t>
            </a:r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4668780" y="7617722"/>
            <a:ext cx="3921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повторная проверка ИС только после повторного «незачета»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55762" y="5680327"/>
            <a:ext cx="540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377970" y="6617412"/>
            <a:ext cx="504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после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10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марта</a:t>
            </a:r>
          </a:p>
        </p:txBody>
      </p:sp>
    </p:spTree>
    <p:extLst>
      <p:ext uri="{BB962C8B-B14F-4D97-AF65-F5344CB8AC3E}">
        <p14:creationId xmlns:p14="http://schemas.microsoft.com/office/powerpoint/2010/main" val="16765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Прямая соединительная линия 217"/>
          <p:cNvCxnSpPr/>
          <p:nvPr/>
        </p:nvCxnSpPr>
        <p:spPr>
          <a:xfrm flipH="1" flipV="1">
            <a:off x="1506728" y="7951115"/>
            <a:ext cx="281552" cy="3094256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1596571" y="5934194"/>
            <a:ext cx="1821128" cy="1541304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1596571" y="4703662"/>
            <a:ext cx="1596572" cy="828383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4871" y="202534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918" y="2116876"/>
            <a:ext cx="13999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назначить специалиста в МОУО, ответственного за проведение ИС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1030" y="5103267"/>
            <a:ext cx="15091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независимое наблюдение за проведением ИС  </a:t>
            </a:r>
          </a:p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каждой школе или месте проведения  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(директора ОО, специалисты МОУО, методисты, родители)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869" y="4043131"/>
            <a:ext cx="1635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определить места проведения ИС: школа и (или) место проведения</a:t>
            </a: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-14514" y="2684941"/>
            <a:ext cx="2256971" cy="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08381" y="7408916"/>
            <a:ext cx="163658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контролировать готовность школ и мест проведения ИС (актуальные данные в РИС, обучение комиссий, готовность техники) </a:t>
            </a:r>
          </a:p>
          <a:p>
            <a:r>
              <a:rPr lang="ru-RU" sz="4000" b="1" i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после 29 января изменить сведения об участниках ИС в РИС (исправить ошибки в ФИО, удалить выбывших или добавить прибывших участников) НЕВОЗМОЖНО</a:t>
            </a: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 flipH="1">
            <a:off x="1596571" y="2942208"/>
            <a:ext cx="928499" cy="1253791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052779" y="2494149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66723" y="4144804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68740" y="5440155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98713" y="7408916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TextBox 201"/>
          <p:cNvSpPr txBox="1"/>
          <p:nvPr/>
        </p:nvSpPr>
        <p:spPr>
          <a:xfrm>
            <a:off x="1273126" y="41401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0820" y="2498777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5688" y="5454933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3240" y="7425526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6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2681</TotalTime>
  <Words>1545</Words>
  <Application>Microsoft Office PowerPoint</Application>
  <PresentationFormat>Произвольный</PresentationFormat>
  <Paragraphs>371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Franklin Gothic Demi Cond</vt:lpstr>
      <vt:lpstr>Roboto Thin</vt:lpstr>
      <vt:lpstr>Segoe UI Semilight</vt:lpstr>
      <vt:lpstr>Wingdings</vt:lpstr>
      <vt:lpstr>Franklin Gothic Demi</vt:lpstr>
      <vt:lpstr>Calibri Light</vt:lpstr>
      <vt:lpstr>Franklin Gothic Book</vt:lpstr>
      <vt:lpstr>Calibri</vt:lpstr>
      <vt:lpstr>Cambria</vt:lpstr>
      <vt:lpstr>Arial Black</vt:lpstr>
      <vt:lpstr>Times New Roman</vt:lpstr>
      <vt:lpstr>Arial</vt:lpstr>
      <vt:lpstr>Roboto</vt:lpstr>
      <vt:lpstr>Roboto Condensed</vt:lpstr>
      <vt:lpstr>Bebas Neue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Гардымова Руженна Анатольевна</cp:lastModifiedBy>
  <cp:revision>486</cp:revision>
  <cp:lastPrinted>2020-12-15T09:49:49Z</cp:lastPrinted>
  <dcterms:created xsi:type="dcterms:W3CDTF">2019-11-21T07:25:18Z</dcterms:created>
  <dcterms:modified xsi:type="dcterms:W3CDTF">2021-01-25T13:51:15Z</dcterms:modified>
</cp:coreProperties>
</file>