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1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Занятие 10. </a:t>
            </a:r>
            <a:r>
              <a:rPr lang="ru-RU" sz="3600" dirty="0" err="1" smtClean="0">
                <a:solidFill>
                  <a:srgbClr val="FF0000"/>
                </a:solidFill>
              </a:rPr>
              <a:t>Внутриличностный</a:t>
            </a:r>
            <a:r>
              <a:rPr lang="ru-RU" sz="3600" dirty="0" smtClean="0">
                <a:solidFill>
                  <a:srgbClr val="FF0000"/>
                </a:solidFill>
              </a:rPr>
              <a:t> конфликт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г. </a:t>
            </a:r>
            <a:r>
              <a:rPr lang="ru-RU" dirty="0" smtClean="0"/>
              <a:t>Сочи</a:t>
            </a:r>
          </a:p>
          <a:p>
            <a:r>
              <a:rPr lang="ru-RU" dirty="0" smtClean="0"/>
              <a:t>Автор: Попандопуло Ольга Петровна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Компромисс: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Сделать выбор в пользу какого-то варианта и приступить к его реализации.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168352" cy="465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6" y="25120"/>
            <a:ext cx="9117093" cy="683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</a:rPr>
              <a:t>Уход: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Уход от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496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307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3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Сублимация: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Перевод внутренней энергии в другие сферы деятельности – занятие творчеством, спортом, музыкой и т.п.</a:t>
            </a:r>
          </a:p>
        </p:txBody>
      </p:sp>
    </p:spTree>
    <p:extLst>
      <p:ext uri="{BB962C8B-B14F-4D97-AF65-F5344CB8AC3E}">
        <p14:creationId xmlns:p14="http://schemas.microsoft.com/office/powerpoint/2010/main" val="31010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324" cy="692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конфликтов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Идеализация: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предавание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мечтаниям, фантазиям, уход от действительности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7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Вытеснение: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Подавление чувств, устремлений, желаний.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212976"/>
            <a:ext cx="4217268" cy="262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91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418" y="1600200"/>
            <a:ext cx="395638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Голлум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из фильма «Властелин колец»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своим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желанием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необходимостью поступить правильно.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5" y="2096852"/>
            <a:ext cx="426287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28092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Раскольников из романа Ф.М. Достоевского «Преступление и наказание»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бесчеловечной теорией и нравственными ценностями.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38771"/>
            <a:ext cx="3888432" cy="290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4784"/>
            <a:ext cx="46300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Андрий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из повести Н.В. Гоголя «Тарас Бульба».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конфликт между семейными, религиозными традициями и любовью к девушке другой веры. 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22920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Ромео и Джульетта.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любовью и запретами родителей.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08" y="1844824"/>
            <a:ext cx="5215088" cy="32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93" y="4293095"/>
            <a:ext cx="8229600" cy="19442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Девочка из м/ф «Головоломка» -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конфликт между своими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желаниями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и послушанием родителям.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1" y="1372452"/>
            <a:ext cx="4572508" cy="256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Игра «Чиновник»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Чиновник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Начальник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Представитель общественности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Проситель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Представитель местной мафии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Жена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Совесть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Группа  экспертов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4" y="4365103"/>
            <a:ext cx="3409131" cy="228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конфликт – это…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…конфликт внутри человека – его мотивов, потребностей, интересов, ценностей, целей.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Наличие противоречий является основой для возникновения конфликта.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3291836" cy="227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1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 конфликт воспринимается человеком как психологическая проблема, это всегда переживание.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22192" cy="245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Формы проявления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Неврастения:</a:t>
            </a:r>
          </a:p>
          <a:p>
            <a:r>
              <a:rPr lang="ru-RU" sz="2800" dirty="0">
                <a:latin typeface="Cambria" panose="02040503050406030204" pitchFamily="18" charset="0"/>
              </a:rPr>
              <a:t>н</a:t>
            </a:r>
            <a:r>
              <a:rPr lang="ru-RU" sz="2800" dirty="0" smtClean="0">
                <a:latin typeface="Cambria" panose="02040503050406030204" pitchFamily="18" charset="0"/>
              </a:rPr>
              <a:t>евыносимость </a:t>
            </a:r>
            <a:r>
              <a:rPr lang="ru-RU" sz="2800" dirty="0" smtClean="0">
                <a:latin typeface="Cambria" panose="02040503050406030204" pitchFamily="18" charset="0"/>
              </a:rPr>
              <a:t>сильных раздражителей</a:t>
            </a:r>
            <a:endParaRPr lang="ru-RU" sz="2800" dirty="0" smtClean="0">
              <a:latin typeface="Cambria" panose="020405030504060302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</a:rPr>
              <a:t>п</a:t>
            </a:r>
            <a:r>
              <a:rPr lang="ru-RU" sz="2800" dirty="0" smtClean="0">
                <a:latin typeface="Cambria" panose="02040503050406030204" pitchFamily="18" charset="0"/>
              </a:rPr>
              <a:t>одавленное настроение</a:t>
            </a:r>
          </a:p>
          <a:p>
            <a:r>
              <a:rPr lang="ru-RU" sz="2800" dirty="0">
                <a:latin typeface="Cambria" panose="02040503050406030204" pitchFamily="18" charset="0"/>
              </a:rPr>
              <a:t>с</a:t>
            </a:r>
            <a:r>
              <a:rPr lang="ru-RU" sz="2800" dirty="0" smtClean="0">
                <a:latin typeface="Cambria" panose="02040503050406030204" pitchFamily="18" charset="0"/>
              </a:rPr>
              <a:t>нижение работоспособности</a:t>
            </a:r>
          </a:p>
          <a:p>
            <a:r>
              <a:rPr lang="ru-RU" sz="2800" dirty="0">
                <a:latin typeface="Cambria" panose="02040503050406030204" pitchFamily="18" charset="0"/>
              </a:rPr>
              <a:t>п</a:t>
            </a:r>
            <a:r>
              <a:rPr lang="ru-RU" sz="2800" dirty="0" smtClean="0">
                <a:latin typeface="Cambria" panose="02040503050406030204" pitchFamily="18" charset="0"/>
              </a:rPr>
              <a:t>лохой сон</a:t>
            </a:r>
          </a:p>
          <a:p>
            <a:r>
              <a:rPr lang="ru-RU" sz="2800" dirty="0">
                <a:latin typeface="Cambria" panose="02040503050406030204" pitchFamily="18" charset="0"/>
              </a:rPr>
              <a:t>г</a:t>
            </a:r>
            <a:r>
              <a:rPr lang="ru-RU" sz="2800" dirty="0" smtClean="0">
                <a:latin typeface="Cambria" panose="02040503050406030204" pitchFamily="18" charset="0"/>
              </a:rPr>
              <a:t>оловные боли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850532"/>
            <a:ext cx="3916563" cy="18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Формы проявления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Эйфория: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Показное веселье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Выражение радости неадекватно ситуации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«смех сквозь слезы»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816424" cy="261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Формы проявления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505090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Регрессия:</a:t>
            </a:r>
          </a:p>
          <a:p>
            <a:r>
              <a:rPr lang="ru-RU" sz="2800" dirty="0">
                <a:latin typeface="Cambria" panose="02040503050406030204" pitchFamily="18" charset="0"/>
              </a:rPr>
              <a:t>п</a:t>
            </a:r>
            <a:r>
              <a:rPr lang="ru-RU" sz="2800" dirty="0" smtClean="0">
                <a:latin typeface="Cambria" panose="02040503050406030204" pitchFamily="18" charset="0"/>
              </a:rPr>
              <a:t>римитивные формы поведения</a:t>
            </a:r>
          </a:p>
          <a:p>
            <a:r>
              <a:rPr lang="ru-RU" sz="2800" dirty="0">
                <a:latin typeface="Cambria" panose="02040503050406030204" pitchFamily="18" charset="0"/>
              </a:rPr>
              <a:t>у</a:t>
            </a:r>
            <a:r>
              <a:rPr lang="ru-RU" sz="2800" dirty="0" smtClean="0">
                <a:latin typeface="Cambria" panose="02040503050406030204" pitchFamily="18" charset="0"/>
              </a:rPr>
              <a:t>ход от ответственности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689845" cy="328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Формы проявления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Проекция: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Приписывание негативных качеств другому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Критика других, часто необоснованная.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12704"/>
            <a:ext cx="3517795" cy="30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Формы проявления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Рационализм</a:t>
            </a:r>
            <a:r>
              <a:rPr lang="ru-RU" sz="3600" dirty="0" smtClean="0">
                <a:latin typeface="Cambria" panose="02040503050406030204" pitchFamily="18" charset="0"/>
              </a:rPr>
              <a:t> – </a:t>
            </a:r>
          </a:p>
          <a:p>
            <a:pPr marL="0" indent="0">
              <a:buNone/>
            </a:pPr>
            <a:r>
              <a:rPr lang="ru-RU" sz="3600" dirty="0" smtClean="0">
                <a:latin typeface="Cambria" panose="02040503050406030204" pitchFamily="18" charset="0"/>
              </a:rPr>
              <a:t>с</a:t>
            </a:r>
            <a:r>
              <a:rPr lang="ru-RU" dirty="0" smtClean="0">
                <a:latin typeface="Cambria" panose="02040503050406030204" pitchFamily="18" charset="0"/>
              </a:rPr>
              <a:t>амооправдание своих поступков, действий.</a:t>
            </a:r>
            <a:endParaRPr lang="ru-RU" dirty="0" smtClean="0"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3391758" cy="28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336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Эффективное поведение в конфликте Занятие 10. Внутриличностный конфликт </vt:lpstr>
      <vt:lpstr>Игра «Чиновник»</vt:lpstr>
      <vt:lpstr>Внутриличностный конфликт – это…</vt:lpstr>
      <vt:lpstr>Презентация PowerPoint</vt:lpstr>
      <vt:lpstr>Формы проявления внутриличностных конфликтов</vt:lpstr>
      <vt:lpstr>Формы проявления внутриличностных конфликтов</vt:lpstr>
      <vt:lpstr>Формы проявления внутриличностных конфликтов</vt:lpstr>
      <vt:lpstr>Формы проявления внутриличностных конфликтов</vt:lpstr>
      <vt:lpstr>Формы проявления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Отгадай персонаж</vt:lpstr>
      <vt:lpstr>Отгадай персонаж</vt:lpstr>
      <vt:lpstr>Отгадай персонаж</vt:lpstr>
      <vt:lpstr>Отгадай персонаж</vt:lpstr>
      <vt:lpstr>Отгадай персонаж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 Занятие 10. Внутриличностный конфликт </dc:title>
  <dc:creator>Администратор</dc:creator>
  <cp:lastModifiedBy>Olga</cp:lastModifiedBy>
  <cp:revision>38</cp:revision>
  <dcterms:created xsi:type="dcterms:W3CDTF">2016-01-15T08:50:28Z</dcterms:created>
  <dcterms:modified xsi:type="dcterms:W3CDTF">2016-04-12T18:30:03Z</dcterms:modified>
</cp:coreProperties>
</file>